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5.xml" ContentType="application/vnd.openxmlformats-officedocument.themeOverride+xml"/>
  <Override PartName="/ppt/notesSlides/notesSlide66.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1" r:id="rId5"/>
    <p:sldMasterId id="2147483995" r:id="rId6"/>
  </p:sldMasterIdLst>
  <p:notesMasterIdLst>
    <p:notesMasterId r:id="rId104"/>
  </p:notesMasterIdLst>
  <p:handoutMasterIdLst>
    <p:handoutMasterId r:id="rId105"/>
  </p:handoutMasterIdLst>
  <p:sldIdLst>
    <p:sldId id="789" r:id="rId7"/>
    <p:sldId id="1017" r:id="rId8"/>
    <p:sldId id="1019" r:id="rId9"/>
    <p:sldId id="976" r:id="rId10"/>
    <p:sldId id="1022" r:id="rId11"/>
    <p:sldId id="1023" r:id="rId12"/>
    <p:sldId id="989" r:id="rId13"/>
    <p:sldId id="978" r:id="rId14"/>
    <p:sldId id="981" r:id="rId15"/>
    <p:sldId id="1024" r:id="rId16"/>
    <p:sldId id="1025" r:id="rId17"/>
    <p:sldId id="1021" r:id="rId18"/>
    <p:sldId id="994" r:id="rId19"/>
    <p:sldId id="995" r:id="rId20"/>
    <p:sldId id="997" r:id="rId21"/>
    <p:sldId id="998" r:id="rId22"/>
    <p:sldId id="1028" r:id="rId23"/>
    <p:sldId id="1001" r:id="rId24"/>
    <p:sldId id="1027" r:id="rId25"/>
    <p:sldId id="1032" r:id="rId26"/>
    <p:sldId id="1030" r:id="rId27"/>
    <p:sldId id="959" r:id="rId28"/>
    <p:sldId id="1036" r:id="rId29"/>
    <p:sldId id="1037" r:id="rId30"/>
    <p:sldId id="1038" r:id="rId31"/>
    <p:sldId id="1035" r:id="rId32"/>
    <p:sldId id="1039" r:id="rId33"/>
    <p:sldId id="1041" r:id="rId34"/>
    <p:sldId id="1040" r:id="rId35"/>
    <p:sldId id="920" r:id="rId36"/>
    <p:sldId id="921" r:id="rId37"/>
    <p:sldId id="922" r:id="rId38"/>
    <p:sldId id="923" r:id="rId39"/>
    <p:sldId id="924" r:id="rId40"/>
    <p:sldId id="925" r:id="rId41"/>
    <p:sldId id="961" r:id="rId42"/>
    <p:sldId id="926" r:id="rId43"/>
    <p:sldId id="944" r:id="rId44"/>
    <p:sldId id="946" r:id="rId45"/>
    <p:sldId id="947" r:id="rId46"/>
    <p:sldId id="963" r:id="rId47"/>
    <p:sldId id="971" r:id="rId48"/>
    <p:sldId id="928" r:id="rId49"/>
    <p:sldId id="929" r:id="rId50"/>
    <p:sldId id="966" r:id="rId51"/>
    <p:sldId id="967" r:id="rId52"/>
    <p:sldId id="968" r:id="rId53"/>
    <p:sldId id="969" r:id="rId54"/>
    <p:sldId id="970" r:id="rId55"/>
    <p:sldId id="855" r:id="rId56"/>
    <p:sldId id="936" r:id="rId57"/>
    <p:sldId id="1008" r:id="rId58"/>
    <p:sldId id="859" r:id="rId59"/>
    <p:sldId id="858" r:id="rId60"/>
    <p:sldId id="935" r:id="rId61"/>
    <p:sldId id="1005" r:id="rId62"/>
    <p:sldId id="937" r:id="rId63"/>
    <p:sldId id="863" r:id="rId64"/>
    <p:sldId id="755" r:id="rId65"/>
    <p:sldId id="983" r:id="rId66"/>
    <p:sldId id="1026" r:id="rId67"/>
    <p:sldId id="1016" r:id="rId68"/>
    <p:sldId id="986" r:id="rId69"/>
    <p:sldId id="885" r:id="rId70"/>
    <p:sldId id="886" r:id="rId71"/>
    <p:sldId id="887" r:id="rId72"/>
    <p:sldId id="888" r:id="rId73"/>
    <p:sldId id="889" r:id="rId74"/>
    <p:sldId id="890" r:id="rId75"/>
    <p:sldId id="891" r:id="rId76"/>
    <p:sldId id="892" r:id="rId77"/>
    <p:sldId id="893" r:id="rId78"/>
    <p:sldId id="894" r:id="rId79"/>
    <p:sldId id="895" r:id="rId80"/>
    <p:sldId id="896" r:id="rId81"/>
    <p:sldId id="897" r:id="rId82"/>
    <p:sldId id="898" r:id="rId83"/>
    <p:sldId id="899" r:id="rId84"/>
    <p:sldId id="900" r:id="rId85"/>
    <p:sldId id="901" r:id="rId86"/>
    <p:sldId id="902" r:id="rId87"/>
    <p:sldId id="903" r:id="rId88"/>
    <p:sldId id="907" r:id="rId89"/>
    <p:sldId id="904" r:id="rId90"/>
    <p:sldId id="905" r:id="rId91"/>
    <p:sldId id="906" r:id="rId92"/>
    <p:sldId id="938" r:id="rId93"/>
    <p:sldId id="939" r:id="rId94"/>
    <p:sldId id="940" r:id="rId95"/>
    <p:sldId id="941" r:id="rId96"/>
    <p:sldId id="999" r:id="rId97"/>
    <p:sldId id="1000" r:id="rId98"/>
    <p:sldId id="1018" r:id="rId99"/>
    <p:sldId id="1020" r:id="rId100"/>
    <p:sldId id="1033" r:id="rId101"/>
    <p:sldId id="1034" r:id="rId102"/>
    <p:sldId id="1042" r:id="rId103"/>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duction" id="{7969C702-AECE-1C4F-8C96-026582A86176}">
          <p14:sldIdLst>
            <p14:sldId id="789"/>
            <p14:sldId id="1017"/>
            <p14:sldId id="1019"/>
            <p14:sldId id="976"/>
            <p14:sldId id="1022"/>
            <p14:sldId id="1023"/>
            <p14:sldId id="989"/>
            <p14:sldId id="978"/>
            <p14:sldId id="981"/>
          </p14:sldIdLst>
        </p14:section>
        <p14:section name="Bandwidth-asymmetric systems" id="{6D0E4F38-7019-8545-B8E7-6403D5C1880E}">
          <p14:sldIdLst>
            <p14:sldId id="1024"/>
            <p14:sldId id="1025"/>
            <p14:sldId id="1021"/>
            <p14:sldId id="994"/>
            <p14:sldId id="995"/>
            <p14:sldId id="997"/>
            <p14:sldId id="998"/>
          </p14:sldIdLst>
        </p14:section>
        <p14:section name="Thermostat" id="{81C0C9EF-2846-274F-B44A-A3DC917E3F77}">
          <p14:sldIdLst>
            <p14:sldId id="1028"/>
            <p14:sldId id="1001"/>
            <p14:sldId id="1027"/>
            <p14:sldId id="1032"/>
            <p14:sldId id="1030"/>
            <p14:sldId id="959"/>
            <p14:sldId id="1036"/>
            <p14:sldId id="1037"/>
            <p14:sldId id="1038"/>
            <p14:sldId id="1035"/>
            <p14:sldId id="1039"/>
            <p14:sldId id="1041"/>
            <p14:sldId id="1040"/>
            <p14:sldId id="920"/>
            <p14:sldId id="921"/>
            <p14:sldId id="922"/>
            <p14:sldId id="923"/>
            <p14:sldId id="924"/>
            <p14:sldId id="925"/>
            <p14:sldId id="961"/>
            <p14:sldId id="926"/>
            <p14:sldId id="944"/>
            <p14:sldId id="946"/>
            <p14:sldId id="947"/>
            <p14:sldId id="963"/>
            <p14:sldId id="971"/>
            <p14:sldId id="928"/>
            <p14:sldId id="929"/>
            <p14:sldId id="966"/>
            <p14:sldId id="967"/>
            <p14:sldId id="968"/>
            <p14:sldId id="969"/>
            <p14:sldId id="970"/>
            <p14:sldId id="855"/>
            <p14:sldId id="936"/>
            <p14:sldId id="1008"/>
            <p14:sldId id="859"/>
            <p14:sldId id="858"/>
            <p14:sldId id="935"/>
            <p14:sldId id="1005"/>
            <p14:sldId id="937"/>
            <p14:sldId id="863"/>
            <p14:sldId id="755"/>
          </p14:sldIdLst>
        </p14:section>
        <p14:section name="Acknowledgement" id="{257AE176-7C02-5446-8FF8-CFA5EE554983}">
          <p14:sldIdLst>
            <p14:sldId id="983"/>
            <p14:sldId id="1026"/>
            <p14:sldId id="1016"/>
            <p14:sldId id="986"/>
          </p14:sldIdLst>
        </p14:section>
        <p14:section name="Selective Caching" id="{417B868F-053A-7648-9BD0-E9A6434E742C}">
          <p14:sldIdLst>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7"/>
            <p14:sldId id="904"/>
            <p14:sldId id="905"/>
            <p14:sldId id="906"/>
            <p14:sldId id="938"/>
            <p14:sldId id="939"/>
            <p14:sldId id="940"/>
            <p14:sldId id="941"/>
          </p14:sldIdLst>
        </p14:section>
        <p14:section name="Extra slides - not important" id="{663FAB16-91DF-9148-80E3-B2526C4E6DA2}">
          <p14:sldIdLst>
            <p14:sldId id="999"/>
            <p14:sldId id="1000"/>
            <p14:sldId id="1018"/>
            <p14:sldId id="1020"/>
            <p14:sldId id="1033"/>
            <p14:sldId id="1034"/>
            <p14:sldId id="1042"/>
          </p14:sldIdLst>
        </p14:section>
      </p14:sectionLst>
    </p:ext>
    <p:ext uri="{EFAFB233-063F-42B5-8137-9DF3F51BA10A}">
      <p15:sldGuideLst xmlns:p15="http://schemas.microsoft.com/office/powerpoint/2012/main">
        <p15:guide id="1" orient="horz" pos="1316" userDrawn="1">
          <p15:clr>
            <a:srgbClr val="A4A3A4"/>
          </p15:clr>
        </p15:guide>
        <p15:guide id="2" orient="horz" pos="3050" userDrawn="1">
          <p15:clr>
            <a:srgbClr val="A4A3A4"/>
          </p15:clr>
        </p15:guide>
        <p15:guide id="3" orient="horz" pos="3189" userDrawn="1">
          <p15:clr>
            <a:srgbClr val="A4A3A4"/>
          </p15:clr>
        </p15:guide>
        <p15:guide id="4" pos="5455" userDrawn="1">
          <p15:clr>
            <a:srgbClr val="A4A3A4"/>
          </p15:clr>
        </p15:guide>
        <p15:guide id="5" orient="horz" pos="975" userDrawn="1">
          <p15:clr>
            <a:srgbClr val="A4A3A4"/>
          </p15:clr>
        </p15:guide>
        <p15:guide id="6" pos="34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DE"/>
    <a:srgbClr val="EBBAA4"/>
    <a:srgbClr val="FFA583"/>
    <a:srgbClr val="FFB177"/>
    <a:srgbClr val="FFF3A5"/>
    <a:srgbClr val="96BDE8"/>
    <a:srgbClr val="FFF1CE"/>
    <a:srgbClr val="FFE617"/>
    <a:srgbClr val="FF7B6C"/>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05" autoAdjust="0"/>
    <p:restoredTop sz="94248" autoAdjust="0"/>
  </p:normalViewPr>
  <p:slideViewPr>
    <p:cSldViewPr snapToGrid="0">
      <p:cViewPr>
        <p:scale>
          <a:sx n="126" d="100"/>
          <a:sy n="126" d="100"/>
        </p:scale>
        <p:origin x="1432" y="976"/>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3859"/>
    </p:cViewPr>
  </p:sorterViewPr>
  <p:notesViewPr>
    <p:cSldViewPr snapToGrid="0">
      <p:cViewPr varScale="1">
        <p:scale>
          <a:sx n="79" d="100"/>
          <a:sy n="79" d="100"/>
        </p:scale>
        <p:origin x="3288"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notesMaster" Target="notesMasters/notesMaster1.xml"/><Relationship Id="rId105" Type="http://schemas.openxmlformats.org/officeDocument/2006/relationships/handoutMaster" Target="handoutMasters/handoutMaster1.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4" Type="http://schemas.openxmlformats.org/officeDocument/2006/relationships/oleObject" Target="Workbook1" TargetMode="External"/><Relationship Id="rId1" Type="http://schemas.microsoft.com/office/2011/relationships/chartStyle" Target="style1.xml"/><Relationship Id="rId2" Type="http://schemas.microsoft.com/office/2011/relationships/chartColorStyle" Target="colors1.xm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4" Type="http://schemas.openxmlformats.org/officeDocument/2006/relationships/oleObject" Target="Workbook1" TargetMode="External"/><Relationship Id="rId1" Type="http://schemas.microsoft.com/office/2011/relationships/chartStyle" Target="style2.xml"/><Relationship Id="rId2" Type="http://schemas.microsoft.com/office/2011/relationships/chartColorStyle" Target="colors2.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4" Type="http://schemas.openxmlformats.org/officeDocument/2006/relationships/oleObject" Target="Workbook1" TargetMode="External"/><Relationship Id="rId1" Type="http://schemas.microsoft.com/office/2011/relationships/chartStyle" Target="style3.xml"/><Relationship Id="rId2" Type="http://schemas.microsoft.com/office/2011/relationships/chartColorStyle" Target="colors3.xm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Macintosh%20HD:Users:skeckler:perforce:p4research2017_skeckler_mac:Federal_Proposals:DOE_FastForward2_Node:Meetings:Phase2_Review_0915:Background:micro-15%20dat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1879940624"/>
        <c:axId val="-1881387984"/>
      </c:lineChart>
      <c:catAx>
        <c:axId val="-1879940624"/>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1881387984"/>
        <c:crosses val="autoZero"/>
        <c:auto val="1"/>
        <c:lblAlgn val="ctr"/>
        <c:lblOffset val="100"/>
        <c:noMultiLvlLbl val="0"/>
      </c:catAx>
      <c:valAx>
        <c:axId val="-1881387984"/>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1879940624"/>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2017650384"/>
        <c:axId val="-1881261856"/>
      </c:barChart>
      <c:catAx>
        <c:axId val="-2017650384"/>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881261856"/>
        <c:crosses val="autoZero"/>
        <c:auto val="1"/>
        <c:lblAlgn val="ctr"/>
        <c:lblOffset val="100"/>
        <c:noMultiLvlLbl val="0"/>
      </c:catAx>
      <c:valAx>
        <c:axId val="-18812618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17650384"/>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117429950546"/>
          <c:y val="0.211528611971678"/>
          <c:w val="0.825776029689968"/>
          <c:h val="0.538204094340559"/>
        </c:manualLayout>
      </c:layout>
      <c:barChart>
        <c:barDir val="col"/>
        <c:grouping val="clustered"/>
        <c:varyColors val="0"/>
        <c:ser>
          <c:idx val="1"/>
          <c:order val="0"/>
          <c:tx>
            <c:strRef>
              <c:f>Sheet1!$C$16</c:f>
              <c:strCache>
                <c:ptCount val="1"/>
                <c:pt idx="0">
                  <c:v>Naive Selective Caching</c:v>
                </c:pt>
              </c:strCache>
            </c:strRef>
          </c:tx>
          <c:spPr>
            <a:solidFill>
              <a:srgbClr val="DAEDEF">
                <a:lumMod val="75000"/>
              </a:srgbClr>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dLbls>
          <c:showLegendKey val="0"/>
          <c:showVal val="0"/>
          <c:showCatName val="0"/>
          <c:showSerName val="0"/>
          <c:showPercent val="0"/>
          <c:showBubbleSize val="0"/>
        </c:dLbls>
        <c:gapWidth val="150"/>
        <c:axId val="-2011147120"/>
        <c:axId val="-2032699840"/>
      </c:barChart>
      <c:catAx>
        <c:axId val="-2011147120"/>
        <c:scaling>
          <c:orientation val="minMax"/>
        </c:scaling>
        <c:delete val="0"/>
        <c:axPos val="b"/>
        <c:numFmt formatCode="General" sourceLinked="0"/>
        <c:majorTickMark val="out"/>
        <c:minorTickMark val="none"/>
        <c:tickLblPos val="nextTo"/>
        <c:txPr>
          <a:bodyPr/>
          <a:lstStyle/>
          <a:p>
            <a:pPr>
              <a:defRPr sz="1600"/>
            </a:pPr>
            <a:endParaRPr lang="en-US"/>
          </a:p>
        </c:txPr>
        <c:crossAx val="-2032699840"/>
        <c:crosses val="autoZero"/>
        <c:auto val="1"/>
        <c:lblAlgn val="ctr"/>
        <c:lblOffset val="100"/>
        <c:noMultiLvlLbl val="0"/>
      </c:catAx>
      <c:valAx>
        <c:axId val="-2032699840"/>
        <c:scaling>
          <c:orientation val="minMax"/>
        </c:scaling>
        <c:delete val="0"/>
        <c:axPos val="l"/>
        <c:majorGridlines/>
        <c:title>
          <c:tx>
            <c:rich>
              <a:bodyPr/>
              <a:lstStyle/>
              <a:p>
                <a:pPr>
                  <a:defRPr sz="1800"/>
                </a:pPr>
                <a:r>
                  <a:rPr lang="en-US" sz="1800" dirty="0" smtClean="0"/>
                  <a:t>Performance</a:t>
                </a:r>
                <a:r>
                  <a:rPr lang="en-US" sz="1800" baseline="0" dirty="0" smtClean="0"/>
                  <a:t> Relative to HW Cache Coherence</a:t>
                </a:r>
                <a:endParaRPr lang="en-US" sz="1800" dirty="0"/>
              </a:p>
            </c:rich>
          </c:tx>
          <c:layout>
            <c:manualLayout>
              <c:xMode val="edge"/>
              <c:yMode val="edge"/>
              <c:x val="0.0154996606155496"/>
              <c:y val="0.147301368130288"/>
            </c:manualLayout>
          </c:layout>
          <c:overlay val="0"/>
        </c:title>
        <c:numFmt formatCode="General" sourceLinked="1"/>
        <c:majorTickMark val="out"/>
        <c:minorTickMark val="none"/>
        <c:tickLblPos val="nextTo"/>
        <c:txPr>
          <a:bodyPr/>
          <a:lstStyle/>
          <a:p>
            <a:pPr>
              <a:defRPr sz="1600"/>
            </a:pPr>
            <a:endParaRPr lang="en-US"/>
          </a:p>
        </c:txPr>
        <c:crossAx val="-2011147120"/>
        <c:crosses val="autoZero"/>
        <c:crossBetween val="between"/>
      </c:valAx>
    </c:plotArea>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228706395412376"/>
          <c:w val="0.852980199978582"/>
          <c:h val="0.619114981731515"/>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219"/>
        <c:overlap val="-27"/>
        <c:axId val="-2029329792"/>
        <c:axId val="-2025695312"/>
      </c:barChart>
      <c:catAx>
        <c:axId val="-202932979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2025695312"/>
        <c:crosses val="autoZero"/>
        <c:auto val="1"/>
        <c:lblAlgn val="ctr"/>
        <c:lblOffset val="100"/>
        <c:noMultiLvlLbl val="0"/>
      </c:catAx>
      <c:valAx>
        <c:axId val="-2025695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a:solidFill>
                      <a:schemeClr val="tx1"/>
                    </a:solidFill>
                  </a:rPr>
                  <a:t>Performance</a:t>
                </a:r>
                <a:r>
                  <a:rPr lang="en-US" sz="2000" b="1" baseline="0">
                    <a:solidFill>
                      <a:schemeClr val="tx1"/>
                    </a:solidFill>
                  </a:rPr>
                  <a:t> wrt HW Cache Coherence</a:t>
                </a:r>
                <a:endParaRPr lang="en-US" sz="2000" b="1">
                  <a:solidFill>
                    <a:schemeClr val="tx1"/>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29329792"/>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6081884416033"/>
          <c:y val="0.16455277654855"/>
          <c:w val="0.84496299517843"/>
          <c:h val="0.61049668794659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75000"/>
                </a:schemeClr>
              </a:solidFill>
              <a:ln>
                <a:solidFill>
                  <a:schemeClr val="tx1"/>
                </a:solidFill>
              </a:ln>
              <a:effectLst/>
            </c:spPr>
          </c:dPt>
          <c:dPt>
            <c:idx val="1"/>
            <c:invertIfNegative val="0"/>
            <c:bubble3D val="0"/>
            <c:spPr>
              <a:solidFill>
                <a:schemeClr val="tx2">
                  <a:lumMod val="75000"/>
                </a:schemeClr>
              </a:solidFill>
              <a:ln>
                <a:solidFill>
                  <a:schemeClr val="tx2">
                    <a:lumMod val="75000"/>
                  </a:schemeClr>
                </a:solidFill>
              </a:ln>
              <a:effectLst/>
            </c:spPr>
          </c:dPt>
          <c:dPt>
            <c:idx val="2"/>
            <c:invertIfNegative val="0"/>
            <c:bubble3D val="0"/>
            <c:spPr>
              <a:solidFill>
                <a:schemeClr val="tx2">
                  <a:lumMod val="60000"/>
                  <a:lumOff val="40000"/>
                </a:schemeClr>
              </a:solidFill>
              <a:ln>
                <a:solidFill>
                  <a:schemeClr val="tx1"/>
                </a:solidFill>
              </a:ln>
              <a:effectLst/>
            </c:spPr>
          </c:dPt>
          <c:dPt>
            <c:idx val="3"/>
            <c:invertIfNegative val="0"/>
            <c:bubble3D val="0"/>
            <c:spPr>
              <a:solidFill>
                <a:schemeClr val="tx2">
                  <a:lumMod val="20000"/>
                  <a:lumOff val="80000"/>
                </a:schemeClr>
              </a:solidFill>
              <a:ln>
                <a:solidFill>
                  <a:schemeClr val="tx1"/>
                </a:solidFill>
              </a:ln>
              <a:effectLst/>
            </c:spPr>
          </c:dPt>
          <c:cat>
            <c:strRef>
              <c:f>Sheet1!$B$3:$E$3</c:f>
              <c:strCache>
                <c:ptCount val="4"/>
                <c:pt idx="0">
                  <c:v>HW Selective Caching </c:v>
                </c:pt>
                <c:pt idx="1">
                  <c:v> +Read-Only (20us)</c:v>
                </c:pt>
                <c:pt idx="2">
                  <c:v> +Read-Only (30us)</c:v>
                </c:pt>
                <c:pt idx="3">
                  <c:v> +Read-Only (40us)</c:v>
                </c:pt>
              </c:strCache>
            </c:strRef>
          </c:cat>
          <c:val>
            <c:numRef>
              <c:f>Sheet1!$B$4:$E$4</c:f>
              <c:numCache>
                <c:formatCode>General</c:formatCode>
                <c:ptCount val="4"/>
                <c:pt idx="0">
                  <c:v>0.927</c:v>
                </c:pt>
                <c:pt idx="1">
                  <c:v>1.02</c:v>
                </c:pt>
                <c:pt idx="2">
                  <c:v>1.01</c:v>
                </c:pt>
                <c:pt idx="3">
                  <c:v>0.999</c:v>
                </c:pt>
              </c:numCache>
            </c:numRef>
          </c:val>
        </c:ser>
        <c:dLbls>
          <c:showLegendKey val="0"/>
          <c:showVal val="0"/>
          <c:showCatName val="0"/>
          <c:showSerName val="0"/>
          <c:showPercent val="0"/>
          <c:showBubbleSize val="0"/>
        </c:dLbls>
        <c:gapWidth val="106"/>
        <c:overlap val="-24"/>
        <c:axId val="-2016841744"/>
        <c:axId val="-2016837312"/>
      </c:barChart>
      <c:catAx>
        <c:axId val="-201684174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2016837312"/>
        <c:crosses val="autoZero"/>
        <c:auto val="1"/>
        <c:lblAlgn val="ctr"/>
        <c:lblOffset val="100"/>
        <c:noMultiLvlLbl val="0"/>
      </c:catAx>
      <c:valAx>
        <c:axId val="-2016837312"/>
        <c:scaling>
          <c:orientation val="minMax"/>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1" i="0" baseline="0" dirty="0">
                    <a:solidFill>
                      <a:schemeClr val="tx1"/>
                    </a:solidFill>
                    <a:effectLst/>
                  </a:rPr>
                  <a:t>Performance </a:t>
                </a:r>
                <a:r>
                  <a:rPr lang="en-US" sz="2000" b="1" i="0" baseline="0" dirty="0" err="1" smtClean="0">
                    <a:solidFill>
                      <a:schemeClr val="tx1"/>
                    </a:solidFill>
                    <a:effectLst/>
                  </a:rPr>
                  <a:t>wrt</a:t>
                </a:r>
                <a:r>
                  <a:rPr lang="en-US" sz="2000" b="1" i="0" baseline="0" dirty="0" smtClean="0">
                    <a:solidFill>
                      <a:schemeClr val="tx1"/>
                    </a:solidFill>
                    <a:effectLst/>
                  </a:rPr>
                  <a:t> </a:t>
                </a:r>
                <a:r>
                  <a:rPr lang="en-US" sz="2000" b="1" i="0" baseline="0" dirty="0">
                    <a:solidFill>
                      <a:schemeClr val="tx1"/>
                    </a:solidFill>
                    <a:effectLst/>
                  </a:rPr>
                  <a:t>HW Cache Coherence</a:t>
                </a:r>
                <a:endParaRPr lang="en-US" sz="2000" dirty="0">
                  <a:solidFill>
                    <a:schemeClr val="tx1"/>
                  </a:solidFill>
                  <a:effectLst/>
                </a:endParaRPr>
              </a:p>
            </c:rich>
          </c:tx>
          <c:layout>
            <c:manualLayout>
              <c:xMode val="edge"/>
              <c:yMode val="edge"/>
              <c:x val="0.00777090294144261"/>
              <c:y val="0.15487141899352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16841744"/>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842682513576207"/>
          <c:y val="0.30076968521927"/>
          <c:w val="0.864108096659213"/>
          <c:h val="0.473897671501205"/>
        </c:manualLayout>
      </c:layout>
      <c:barChart>
        <c:barDir val="col"/>
        <c:grouping val="clustered"/>
        <c:varyColors val="0"/>
        <c:ser>
          <c:idx val="0"/>
          <c:order val="0"/>
          <c:tx>
            <c:strRef>
              <c:f>Sheet1!$B$16</c:f>
              <c:strCache>
                <c:ptCount val="1"/>
                <c:pt idx="0">
                  <c:v>HW Coherence</c:v>
                </c:pt>
              </c:strCache>
            </c:strRef>
          </c:tx>
          <c:spPr>
            <a:solidFill>
              <a:srgbClr val="E62102"/>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Sheet1!$B$17:$B$29</c:f>
              <c:numCache>
                <c:formatCode>General</c:formatCode>
                <c:ptCount val="13"/>
                <c:pt idx="0">
                  <c:v>1.0</c:v>
                </c:pt>
                <c:pt idx="1">
                  <c:v>1.0</c:v>
                </c:pt>
                <c:pt idx="2">
                  <c:v>1.0</c:v>
                </c:pt>
                <c:pt idx="3">
                  <c:v>1.0</c:v>
                </c:pt>
                <c:pt idx="4">
                  <c:v>1.0</c:v>
                </c:pt>
                <c:pt idx="5">
                  <c:v>1.0</c:v>
                </c:pt>
                <c:pt idx="6">
                  <c:v>1.0</c:v>
                </c:pt>
                <c:pt idx="7">
                  <c:v>1.0</c:v>
                </c:pt>
                <c:pt idx="8">
                  <c:v>1.0</c:v>
                </c:pt>
                <c:pt idx="9">
                  <c:v>1.0</c:v>
                </c:pt>
                <c:pt idx="10">
                  <c:v>1.0</c:v>
                </c:pt>
                <c:pt idx="11">
                  <c:v>1.0</c:v>
                </c:pt>
                <c:pt idx="12">
                  <c:v>1.0</c:v>
                </c:pt>
              </c:numCache>
            </c:numRef>
          </c:val>
        </c:ser>
        <c:ser>
          <c:idx val="1"/>
          <c:order val="1"/>
          <c:tx>
            <c:strRef>
              <c:f>Sheet1!$C$16</c:f>
              <c:strCache>
                <c:ptCount val="1"/>
                <c:pt idx="0">
                  <c:v>Naive Selective Caching</c:v>
                </c:pt>
              </c:strCache>
            </c:strRef>
          </c:tx>
          <c:spPr>
            <a:solidFill>
              <a:srgbClr val="FE8F63"/>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ser>
          <c:idx val="2"/>
          <c:order val="2"/>
          <c:tx>
            <c:strRef>
              <c:f>Sheet1!$D$16</c:f>
              <c:strCache>
                <c:ptCount val="1"/>
                <c:pt idx="0">
                  <c:v>L1L2-MSHR-coalescing</c:v>
                </c:pt>
              </c:strCache>
            </c:strRef>
          </c:tx>
          <c:spPr>
            <a:solidFill>
              <a:srgbClr val="FFD49C"/>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Sheet1!$D$17:$D$29</c:f>
              <c:numCache>
                <c:formatCode>General</c:formatCode>
                <c:ptCount val="13"/>
                <c:pt idx="0">
                  <c:v>0.942095629</c:v>
                </c:pt>
                <c:pt idx="1">
                  <c:v>0.887653085</c:v>
                </c:pt>
                <c:pt idx="2">
                  <c:v>0.535090084</c:v>
                </c:pt>
                <c:pt idx="3">
                  <c:v>0.56256828</c:v>
                </c:pt>
                <c:pt idx="4">
                  <c:v>0.629323593</c:v>
                </c:pt>
                <c:pt idx="5">
                  <c:v>0.94689198</c:v>
                </c:pt>
                <c:pt idx="6">
                  <c:v>0.841486776</c:v>
                </c:pt>
                <c:pt idx="7">
                  <c:v>0.945964993</c:v>
                </c:pt>
                <c:pt idx="8">
                  <c:v>0.894914405</c:v>
                </c:pt>
                <c:pt idx="9">
                  <c:v>0.999492938</c:v>
                </c:pt>
                <c:pt idx="10">
                  <c:v>1.054623113</c:v>
                </c:pt>
                <c:pt idx="11">
                  <c:v>0.557026666</c:v>
                </c:pt>
                <c:pt idx="12">
                  <c:v>0.793958207633428</c:v>
                </c:pt>
              </c:numCache>
            </c:numRef>
          </c:val>
        </c:ser>
        <c:ser>
          <c:idx val="3"/>
          <c:order val="3"/>
          <c:tx>
            <c:strRef>
              <c:f>Sheet1!$E$16</c:f>
              <c:strCache>
                <c:ptCount val="1"/>
                <c:pt idx="0">
                  <c:v>512KB MC-Cache</c:v>
                </c:pt>
              </c:strCache>
            </c:strRef>
          </c:tx>
          <c:spPr>
            <a:solidFill>
              <a:srgbClr val="B4D6EE"/>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Sheet1!$E$17:$E$29</c:f>
              <c:numCache>
                <c:formatCode>General</c:formatCode>
                <c:ptCount val="13"/>
                <c:pt idx="0">
                  <c:v>0.995913539</c:v>
                </c:pt>
                <c:pt idx="1">
                  <c:v>1.001148195</c:v>
                </c:pt>
                <c:pt idx="2">
                  <c:v>0.563901645</c:v>
                </c:pt>
                <c:pt idx="3">
                  <c:v>0.750344027</c:v>
                </c:pt>
                <c:pt idx="4">
                  <c:v>0.705279631</c:v>
                </c:pt>
                <c:pt idx="5">
                  <c:v>1.023868962</c:v>
                </c:pt>
                <c:pt idx="6">
                  <c:v>0.937418478</c:v>
                </c:pt>
                <c:pt idx="7">
                  <c:v>1.002762575</c:v>
                </c:pt>
                <c:pt idx="8">
                  <c:v>0.929515278</c:v>
                </c:pt>
                <c:pt idx="9">
                  <c:v>0.999343359</c:v>
                </c:pt>
                <c:pt idx="10">
                  <c:v>1.064519188</c:v>
                </c:pt>
                <c:pt idx="11">
                  <c:v>0.967517205</c:v>
                </c:pt>
                <c:pt idx="12">
                  <c:v>0.897722374849651</c:v>
                </c:pt>
              </c:numCache>
            </c:numRef>
          </c:val>
        </c:ser>
        <c:ser>
          <c:idx val="4"/>
          <c:order val="4"/>
          <c:tx>
            <c:strRef>
              <c:f>Sheet1!$F$16</c:f>
              <c:strCache>
                <c:ptCount val="1"/>
                <c:pt idx="0">
                  <c:v>Variable Transfer</c:v>
                </c:pt>
              </c:strCache>
            </c:strRef>
          </c:tx>
          <c:spPr>
            <a:solidFill>
              <a:srgbClr val="3A80D7"/>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Sheet1!$F$17:$F$29</c:f>
              <c:numCache>
                <c:formatCode>General</c:formatCode>
                <c:ptCount val="13"/>
                <c:pt idx="0">
                  <c:v>0.999442427</c:v>
                </c:pt>
                <c:pt idx="1">
                  <c:v>1.00179133</c:v>
                </c:pt>
                <c:pt idx="2">
                  <c:v>0.563952755</c:v>
                </c:pt>
                <c:pt idx="3">
                  <c:v>0.831080087</c:v>
                </c:pt>
                <c:pt idx="4">
                  <c:v>0.903483011</c:v>
                </c:pt>
                <c:pt idx="5">
                  <c:v>1.028103641</c:v>
                </c:pt>
                <c:pt idx="6">
                  <c:v>0.965929553</c:v>
                </c:pt>
                <c:pt idx="7">
                  <c:v>0.994047671</c:v>
                </c:pt>
                <c:pt idx="8">
                  <c:v>0.928818372</c:v>
                </c:pt>
                <c:pt idx="9">
                  <c:v>0.999426444</c:v>
                </c:pt>
                <c:pt idx="10">
                  <c:v>1.064519188</c:v>
                </c:pt>
                <c:pt idx="11">
                  <c:v>0.976107137</c:v>
                </c:pt>
                <c:pt idx="12">
                  <c:v>0.927196751903103</c:v>
                </c:pt>
              </c:numCache>
            </c:numRef>
          </c:val>
        </c:ser>
        <c:dLbls>
          <c:showLegendKey val="0"/>
          <c:showVal val="0"/>
          <c:showCatName val="0"/>
          <c:showSerName val="0"/>
          <c:showPercent val="0"/>
          <c:showBubbleSize val="0"/>
        </c:dLbls>
        <c:gapWidth val="150"/>
        <c:axId val="-2009480576"/>
        <c:axId val="-2009476464"/>
      </c:barChart>
      <c:catAx>
        <c:axId val="-2009480576"/>
        <c:scaling>
          <c:orientation val="minMax"/>
        </c:scaling>
        <c:delete val="0"/>
        <c:axPos val="b"/>
        <c:numFmt formatCode="General" sourceLinked="0"/>
        <c:majorTickMark val="out"/>
        <c:minorTickMark val="none"/>
        <c:tickLblPos val="nextTo"/>
        <c:txPr>
          <a:bodyPr/>
          <a:lstStyle/>
          <a:p>
            <a:pPr>
              <a:defRPr sz="2000"/>
            </a:pPr>
            <a:endParaRPr lang="en-US"/>
          </a:p>
        </c:txPr>
        <c:crossAx val="-2009476464"/>
        <c:crosses val="autoZero"/>
        <c:auto val="1"/>
        <c:lblAlgn val="ctr"/>
        <c:lblOffset val="100"/>
        <c:noMultiLvlLbl val="0"/>
      </c:catAx>
      <c:valAx>
        <c:axId val="-2009476464"/>
        <c:scaling>
          <c:orientation val="minMax"/>
        </c:scaling>
        <c:delete val="0"/>
        <c:axPos val="l"/>
        <c:majorGridlines/>
        <c:title>
          <c:tx>
            <c:rich>
              <a:bodyPr/>
              <a:lstStyle/>
              <a:p>
                <a:pPr>
                  <a:defRPr sz="1800"/>
                </a:pPr>
                <a:r>
                  <a:rPr lang="en-US" sz="1800" dirty="0" smtClean="0"/>
                  <a:t>Performance Relative to HW Cache Coherence</a:t>
                </a:r>
              </a:p>
            </c:rich>
          </c:tx>
          <c:layout>
            <c:manualLayout>
              <c:xMode val="edge"/>
              <c:yMode val="edge"/>
              <c:x val="0.00631033203775263"/>
              <c:y val="0.20496845400924"/>
            </c:manualLayout>
          </c:layout>
          <c:overlay val="0"/>
        </c:title>
        <c:numFmt formatCode="General" sourceLinked="1"/>
        <c:majorTickMark val="out"/>
        <c:minorTickMark val="none"/>
        <c:tickLblPos val="nextTo"/>
        <c:txPr>
          <a:bodyPr/>
          <a:lstStyle/>
          <a:p>
            <a:pPr>
              <a:defRPr sz="1600"/>
            </a:pPr>
            <a:endParaRPr lang="en-US"/>
          </a:p>
        </c:txPr>
        <c:crossAx val="-2009480576"/>
        <c:crosses val="autoZero"/>
        <c:crossBetween val="between"/>
      </c:valAx>
    </c:plotArea>
    <c:legend>
      <c:legendPos val="t"/>
      <c:layout>
        <c:manualLayout>
          <c:xMode val="edge"/>
          <c:yMode val="edge"/>
          <c:x val="0.0817644683918289"/>
          <c:y val="0.170202526575756"/>
          <c:w val="0.852796329353906"/>
          <c:h val="0.117607675111835"/>
        </c:manualLayout>
      </c:layout>
      <c:overlay val="0"/>
      <c:txPr>
        <a:bodyPr/>
        <a:lstStyle/>
        <a:p>
          <a:pPr>
            <a:defRPr sz="1800" b="1" i="0"/>
          </a:pPr>
          <a:endParaRPr lang="en-US"/>
        </a:p>
      </c:txPr>
    </c:legend>
    <c:plotVisOnly val="1"/>
    <c:dispBlanksAs val="gap"/>
    <c:showDLblsOverMax val="0"/>
  </c:chart>
  <c:spPr>
    <a:ln>
      <a:noFill/>
    </a:ln>
  </c:sp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2/11/17</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Hi Everyone, I am Neha Agarwal from University of Michigan. And, today I am going to talk about my work on how can we simplify CPU-GPU cache coherence designs. I and my advisor Tom </a:t>
            </a:r>
            <a:r>
              <a:rPr lang="en-US" baseline="0" dirty="0" err="1" smtClean="0"/>
              <a:t>Wenisch</a:t>
            </a:r>
            <a:r>
              <a:rPr lang="en-US" baseline="0" dirty="0" smtClean="0"/>
              <a:t> did this work with our collaborators at NVIDIA. This work was pretty interesting as our focus was on simplifying the design as much as possible for making adoption of the idea in industry feasible.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122983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advantage of 2MB pages is that they make every TLB miss faster. Instead of doing a 4-level tree lookup, page walk needs to be only done on a 3-level tree, which also reduces the pressure on data caches.</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25</a:t>
            </a:fld>
            <a:endParaRPr lang="en-US"/>
          </a:p>
        </p:txBody>
      </p:sp>
    </p:spTree>
    <p:extLst>
      <p:ext uri="{BB962C8B-B14F-4D97-AF65-F5344CB8AC3E}">
        <p14:creationId xmlns:p14="http://schemas.microsoft.com/office/powerpoint/2010/main" val="959377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Clr>
                <a:schemeClr val="dk1"/>
              </a:buClr>
              <a:buSzPct val="25000"/>
              <a:buFont typeface="Arial"/>
              <a:buNone/>
            </a:pPr>
            <a:r>
              <a:rPr lang="en-US" dirty="0" smtClean="0"/>
              <a:t>Merge this slide</a:t>
            </a:r>
            <a:r>
              <a:rPr lang="en-US" baseline="0" dirty="0" smtClean="0"/>
              <a:t> with previous</a:t>
            </a:r>
          </a:p>
          <a:p>
            <a:pPr marL="0" marR="0" lvl="0" indent="0" algn="l" rtl="0">
              <a:spcBef>
                <a:spcPts val="0"/>
              </a:spcBef>
              <a:spcAft>
                <a:spcPts val="0"/>
              </a:spcAft>
              <a:buClr>
                <a:schemeClr val="dk1"/>
              </a:buClr>
              <a:buSzPct val="25000"/>
              <a:buFont typeface="Arial"/>
              <a:buNone/>
            </a:pPr>
            <a:endParaRPr lang="en-US" baseline="0" dirty="0" smtClean="0"/>
          </a:p>
          <a:p>
            <a:pPr marL="0" marR="0" lvl="0" indent="0" algn="l" rtl="0">
              <a:spcBef>
                <a:spcPts val="0"/>
              </a:spcBef>
              <a:spcAft>
                <a:spcPts val="0"/>
              </a:spcAft>
              <a:buClr>
                <a:schemeClr val="dk1"/>
              </a:buClr>
              <a:buSzPct val="25000"/>
              <a:buFont typeface="Arial"/>
              <a:buNone/>
            </a:pPr>
            <a:r>
              <a:rPr lang="en-US" dirty="0" smtClean="0"/>
              <a:t>The main difference between our work and prior work in 2-tier memory systems is support for huge pages. Here I show you why huge pages are important from performance perspective. </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Explain graph</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1.x</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710181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Thus we design Thermostat, an application-transparent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110172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99903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416022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097458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33138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056374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21172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98453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1013527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57258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940789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979402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801279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36701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292479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00518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34825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883510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1371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above </a:t>
            </a:r>
            <a:r>
              <a:rPr lang="en-US" dirty="0" smtClean="0"/>
              <a:t>numbers</a:t>
            </a:r>
          </a:p>
          <a:p>
            <a:r>
              <a:rPr lang="en-US" dirty="0" smtClean="0"/>
              <a:t>Remove LPDDR numbers</a:t>
            </a:r>
            <a:endParaRPr lang="en-US" dirty="0" smtClean="0"/>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007976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74768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3244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81150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67" name="Shape 667"/>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63831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20" name="Shape 820"/>
          <p:cNvSpPr txBox="1">
            <a:spLocks noGrp="1"/>
          </p:cNvSpPr>
          <p:nvPr>
            <p:ph type="body" idx="1"/>
          </p:nvPr>
        </p:nvSpPr>
        <p:spPr>
          <a:xfrm>
            <a:off x="700087" y="4403725"/>
            <a:ext cx="5597400" cy="41703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21" name="Shape 821"/>
          <p:cNvSpPr txBox="1">
            <a:spLocks noGrp="1"/>
          </p:cNvSpPr>
          <p:nvPr>
            <p:ph type="sldNum" idx="12"/>
          </p:nvPr>
        </p:nvSpPr>
        <p:spPr>
          <a:xfrm>
            <a:off x="3963987" y="8807450"/>
            <a:ext cx="3032098" cy="461999"/>
          </a:xfrm>
          <a:prstGeom prst="rect">
            <a:avLst/>
          </a:prstGeom>
          <a:noFill/>
          <a:ln>
            <a:noFill/>
          </a:ln>
        </p:spPr>
        <p:txBody>
          <a:bodyPr lIns="92925" tIns="46450" rIns="92925" bIns="464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51</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15918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42" name="Shape 842"/>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195348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33" name="Shape 833"/>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67259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51" name="Shape 851"/>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49165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700087" y="4403725"/>
            <a:ext cx="5597400" cy="41703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37" name="Shape 937"/>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958698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96" name="Shape 896"/>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9372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NVLink</a:t>
            </a:r>
            <a:r>
              <a:rPr lang="en-US" dirty="0" smtClean="0"/>
              <a:t> is cache coherent</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686553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sz="110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59</a:t>
            </a:fld>
            <a:endParaRPr lang="en-US" dirty="0"/>
          </a:p>
        </p:txBody>
      </p:sp>
    </p:spTree>
    <p:extLst>
      <p:ext uri="{BB962C8B-B14F-4D97-AF65-F5344CB8AC3E}">
        <p14:creationId xmlns:p14="http://schemas.microsoft.com/office/powerpoint/2010/main" val="1800394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60</a:t>
            </a:fld>
            <a:endParaRPr lang="en-US" dirty="0"/>
          </a:p>
        </p:txBody>
      </p:sp>
    </p:spTree>
    <p:extLst>
      <p:ext uri="{BB962C8B-B14F-4D97-AF65-F5344CB8AC3E}">
        <p14:creationId xmlns:p14="http://schemas.microsoft.com/office/powerpoint/2010/main" val="668568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63</a:t>
            </a:fld>
            <a:endParaRPr lang="en-US" dirty="0"/>
          </a:p>
        </p:txBody>
      </p:sp>
    </p:spTree>
    <p:extLst>
      <p:ext uri="{BB962C8B-B14F-4D97-AF65-F5344CB8AC3E}">
        <p14:creationId xmlns:p14="http://schemas.microsoft.com/office/powerpoint/2010/main" val="21432702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Hi Everyone, I am Neha Agarwal from University of Michigan. And, today I am going to talk about my work on how can we simplify CPU-GPU cache coherence designs. I and my advisor Tom </a:t>
            </a:r>
            <a:r>
              <a:rPr lang="en-US" baseline="0" dirty="0" err="1" smtClean="0"/>
              <a:t>Wenisch</a:t>
            </a:r>
            <a:r>
              <a:rPr lang="en-US" baseline="0" dirty="0" smtClean="0"/>
              <a:t> did this work with our collaborators at NVIDIA. This work was pretty interesting as our focus was on simplifying the design as much as possible for making adoption of the idea in industry feasible.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64</a:t>
            </a:fld>
            <a:endParaRPr lang="en-US" dirty="0">
              <a:solidFill>
                <a:prstClr val="black"/>
              </a:solidFill>
            </a:endParaRPr>
          </a:p>
        </p:txBody>
      </p:sp>
    </p:spTree>
    <p:extLst>
      <p:ext uri="{BB962C8B-B14F-4D97-AF65-F5344CB8AC3E}">
        <p14:creationId xmlns:p14="http://schemas.microsoft.com/office/powerpoint/2010/main" val="15927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aseline="0" dirty="0" smtClean="0"/>
              <a:t>CPU-GPU platforms have gained a lot of importance as of late, and multiple vendors are involved with building such systems</a:t>
            </a:r>
          </a:p>
          <a:p>
            <a:endParaRPr lang="en-US" baseline="0" dirty="0" smtClean="0"/>
          </a:p>
          <a:p>
            <a:r>
              <a:rPr lang="en-US" baseline="0" dirty="0" smtClean="0"/>
              <a:t>The most powerful GPUs today are built on a separate die due to thermal and die area constraints and have their own specialized memory systems. Moreover, such discrete CPU GPU systems come from different vendors precluding single-die integration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the context of this work we’re focusing on such discrete CPUs and GPUs that are connected via a cache-line granularity dedicated CPU-GPU interconnect such as NVIDIA’s NVLINK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are particularly interested in investigating whether it is necessary to support cache coherence over such a link?</a:t>
            </a:r>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65</a:t>
            </a:fld>
            <a:endParaRPr lang="en-US" dirty="0"/>
          </a:p>
        </p:txBody>
      </p:sp>
    </p:spTree>
    <p:extLst>
      <p:ext uri="{BB962C8B-B14F-4D97-AF65-F5344CB8AC3E}">
        <p14:creationId xmlns:p14="http://schemas.microsoft.com/office/powerpoint/2010/main" val="4460452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In the context of these discrete CPU-GPU systems, introducing unified shared CPU-GPU memory has</a:t>
            </a:r>
            <a:r>
              <a:rPr lang="en-US" baseline="0" dirty="0" smtClean="0"/>
              <a:t> multiple potential benefits and is a concept being adopted by multiple vendors. Consider a system where all of memory, whether it is attached to the CPU or the GPU is treated as a unified globally visible address space and either the CPU or GPU can make requests to any part of this memory. </a:t>
            </a:r>
          </a:p>
          <a:p>
            <a:endParaRPr lang="en-US" baseline="0" dirty="0" smtClean="0"/>
          </a:p>
          <a:p>
            <a:r>
              <a:rPr lang="en-US" baseline="0" dirty="0" smtClean="0"/>
              <a:t>Now this notion of unified memory has gained traction because it improves programmer productivity by eliminating explicit copying of data and manual memory management. Traditionally, when there was an access for example from the GPU to a page that was in CPU-attached memory, that page </a:t>
            </a:r>
          </a:p>
          <a:p>
            <a:r>
              <a:rPr lang="en-US" baseline="0" dirty="0" smtClean="0"/>
              <a:t>would need to copied over to graphics memory.</a:t>
            </a:r>
          </a:p>
          <a:p>
            <a:endParaRPr lang="en-US" baseline="0" dirty="0" smtClean="0"/>
          </a:p>
          <a:p>
            <a:r>
              <a:rPr lang="en-US" baseline="0" dirty="0" smtClean="0"/>
              <a:t>We further improve programmer productivity and system performance by allowing fine grained access from the GPU to the CPU memory.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Our goal with this work is to provide a high performance shared virtual address space -- irrespective of the consistency model being assumed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by making all the caches in this system HW cache coherent can solve this design problem, however,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13360242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Now here is an example state space diagram for 2 different CPU cache coherence protocols combined to support all the states in both of the protocols. As we can look, this horrifying diagram has many states for the combined protocol to work correctly. Now imagine combining such complex cache coherence protocols from a CPU vendor and a GPU vendor. Its not difficult to see that such a cache coherent design will have large number of states calling for huge design and verification effort from the engineers.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67</a:t>
            </a:fld>
            <a:endParaRPr lang="en-US" dirty="0"/>
          </a:p>
        </p:txBody>
      </p:sp>
    </p:spTree>
    <p:extLst>
      <p:ext uri="{BB962C8B-B14F-4D97-AF65-F5344CB8AC3E}">
        <p14:creationId xmlns:p14="http://schemas.microsoft.com/office/powerpoint/2010/main" val="655585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Since these</a:t>
            </a:r>
            <a:r>
              <a:rPr lang="en-US" baseline="0" dirty="0" smtClean="0"/>
              <a:t> discrete CPU GPU systems come from different vendor another challenge for these vendors is to come up with a design together.</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Collaborating</a:t>
            </a:r>
            <a:r>
              <a:rPr lang="en-US" baseline="0" dirty="0" smtClean="0"/>
              <a:t> across different teams within the same company can be quiet challenging, but its another can of worms when designs have to be made to work correctly across companies. So, given how complex cache coherence design can get, our goal with this work was to simplify the design itself, thus cut down on the verification challenge and deliver the product timely.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68</a:t>
            </a:fld>
            <a:endParaRPr lang="en-US" dirty="0"/>
          </a:p>
        </p:txBody>
      </p:sp>
    </p:spTree>
    <p:extLst>
      <p:ext uri="{BB962C8B-B14F-4D97-AF65-F5344CB8AC3E}">
        <p14:creationId xmlns:p14="http://schemas.microsoft.com/office/powerpoint/2010/main" val="892728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address the problem of</a:t>
            </a:r>
            <a:r>
              <a:rPr lang="en-US" baseline="0" dirty="0" smtClean="0"/>
              <a:t> state space explosion </a:t>
            </a:r>
            <a:r>
              <a:rPr lang="en-US" dirty="0" smtClean="0"/>
              <a:t>our key idea</a:t>
            </a:r>
            <a:r>
              <a:rPr lang="en-US" baseline="0" dirty="0" smtClean="0"/>
              <a:t> is to restrict the GPU’s ability to cache data and exploit the GPU’s latency tolerance properties to have minimal effect on performance</a:t>
            </a:r>
          </a:p>
          <a:p>
            <a:endParaRPr lang="en-US" baseline="0" dirty="0" smtClean="0"/>
          </a:p>
          <a:p>
            <a:r>
              <a:rPr lang="en-US" baseline="0" dirty="0" smtClean="0"/>
              <a:t>And to address the challenge of vendor collaboration we want a solution that doesn't require CPU and GPU to implement same cache coherence protocol.</a:t>
            </a:r>
          </a:p>
          <a:p>
            <a:endParaRPr lang="en-US" baseline="0" dirty="0" smtClean="0"/>
          </a:p>
          <a:p>
            <a:r>
              <a:rPr lang="en-US" baseline="0" dirty="0" smtClean="0"/>
              <a:t>Our solution to address above challenges is Selective GPU caching with which we provide globally visible shared memory w/o HW cache coherence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69</a:t>
            </a:fld>
            <a:endParaRPr lang="en-US" dirty="0"/>
          </a:p>
        </p:txBody>
      </p:sp>
    </p:spTree>
    <p:extLst>
      <p:ext uri="{BB962C8B-B14F-4D97-AF65-F5344CB8AC3E}">
        <p14:creationId xmlns:p14="http://schemas.microsoft.com/office/powerpoint/2010/main" val="20736038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lnSpcReduction="10000"/>
          </a:bodyPr>
          <a:lstStyle/>
          <a:p>
            <a:r>
              <a:rPr lang="en-US" baseline="0" dirty="0" smtClean="0"/>
              <a:t>Selective caching is based on these three principles: </a:t>
            </a:r>
          </a:p>
          <a:p>
            <a:r>
              <a:rPr lang="en-US" baseline="0" dirty="0" smtClean="0"/>
              <a:t>CPU caches all of memory, the GPU never caches the CPU attached memory, and the GPU only caches GPU-memory only if CPU is not caching it.</a:t>
            </a:r>
          </a:p>
          <a:p>
            <a:endParaRPr lang="en-US" baseline="0" dirty="0" smtClean="0"/>
          </a:p>
          <a:p>
            <a:r>
              <a:rPr lang="en-US" baseline="0" dirty="0" smtClean="0"/>
              <a:t>Envision a simple system such as the one shown here. We’ve got one CPU and one GPU with DDR connected to the CPU, GDDR connected to the GPU and a dedicated link connecting the two… </a:t>
            </a:r>
          </a:p>
          <a:p>
            <a:endParaRPr lang="en-US" baseline="0" dirty="0" smtClean="0"/>
          </a:p>
          <a:p>
            <a:r>
              <a:rPr lang="en-US" baseline="0" dirty="0" smtClean="0"/>
              <a:t>The primary micro architectural structure needed to implement selective caching is a remote directory on the GPU side. This directory approximately but conservatively tracks the lines homed in GPU memory that are presently cached at the CPU. </a:t>
            </a:r>
          </a:p>
          <a:p>
            <a:endParaRPr lang="en-US" baseline="0" dirty="0" smtClean="0"/>
          </a:p>
          <a:p>
            <a:r>
              <a:rPr lang="en-US" baseline="0" dirty="0" smtClean="0"/>
              <a:t>Now if the GPU reads from an address mapped to DDR memory on the CPU side, the regular directory sends the most recent copy. If the GPU writes to DDR memory, the directory handles invalidation of CPU side caches. If the CPU reads/writes GDDR, then the line is inserted in the remote directory. The GPU uses this filter to figure out whether or not it can cache a given line. If a line is found in the filter, the GPU can’t cache it. </a:t>
            </a:r>
          </a:p>
          <a:p>
            <a:endParaRPr lang="en-US" baseline="0" dirty="0" smtClean="0"/>
          </a:p>
          <a:p>
            <a:r>
              <a:rPr lang="en-US" baseline="0" dirty="0" smtClean="0"/>
              <a:t>What I just described is a pretty primitive and naïve implementation of selective caching. We expect this level of naively bypassing GPU caches to result in some loss of performance compared to a fully cached solution.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70</a:t>
            </a:fld>
            <a:endParaRPr lang="en-US" dirty="0"/>
          </a:p>
        </p:txBody>
      </p:sp>
    </p:spTree>
    <p:extLst>
      <p:ext uri="{BB962C8B-B14F-4D97-AF65-F5344CB8AC3E}">
        <p14:creationId xmlns:p14="http://schemas.microsoft.com/office/powerpoint/2010/main" val="2020969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a:t>
            </a:r>
            <a:r>
              <a:rPr lang="en-US" baseline="0" dirty="0" smtClean="0"/>
              <a:t> remove this slide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741695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graph shows the performance effect</a:t>
            </a:r>
            <a:r>
              <a:rPr lang="en-US" baseline="0" dirty="0" smtClean="0"/>
              <a:t> of a naïve implementation of selective caching as we described it on the previous slide normalized to a base line that has fully coherent CPU and GPU caches for different applications. </a:t>
            </a:r>
          </a:p>
          <a:p>
            <a:endParaRPr lang="en-US" dirty="0" smtClean="0"/>
          </a:p>
          <a:p>
            <a:r>
              <a:rPr lang="en-US" dirty="0" smtClean="0"/>
              <a:t>This graph shows that this loss of performance is on average greater than 50%</a:t>
            </a:r>
            <a:r>
              <a:rPr lang="en-US" baseline="0" dirty="0" smtClean="0"/>
              <a:t> and</a:t>
            </a:r>
          </a:p>
          <a:p>
            <a:endParaRPr lang="en-US" dirty="0" smtClean="0"/>
          </a:p>
          <a:p>
            <a:r>
              <a:rPr lang="en-US" dirty="0" smtClean="0"/>
              <a:t>Sometimes as large as </a:t>
            </a:r>
            <a:r>
              <a:rPr lang="en-US" baseline="0" dirty="0" smtClean="0"/>
              <a:t>80-90% in the case of applications like </a:t>
            </a:r>
            <a:r>
              <a:rPr lang="en-US" baseline="0" dirty="0" err="1" smtClean="0"/>
              <a:t>btree</a:t>
            </a:r>
            <a:r>
              <a:rPr lang="en-US" baseline="0" dirty="0" smtClean="0"/>
              <a:t> and comd.</a:t>
            </a:r>
            <a:r>
              <a:rPr lang="en-US" dirty="0" smtClean="0"/>
              <a:t> To bridge this performance gap</a:t>
            </a:r>
            <a:r>
              <a:rPr lang="en-US" baseline="0" dirty="0" smtClean="0"/>
              <a:t> we came up with some micro architectural enhancements.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71</a:t>
            </a:fld>
            <a:endParaRPr lang="en-US" dirty="0"/>
          </a:p>
        </p:txBody>
      </p:sp>
    </p:spTree>
    <p:extLst>
      <p:ext uri="{BB962C8B-B14F-4D97-AF65-F5344CB8AC3E}">
        <p14:creationId xmlns:p14="http://schemas.microsoft.com/office/powerpoint/2010/main" val="10301916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three optimizations we</a:t>
            </a:r>
            <a:r>
              <a:rPr lang="en-US" baseline="0" dirty="0" smtClean="0"/>
              <a:t> have developed</a:t>
            </a:r>
            <a:r>
              <a:rPr lang="en-US" dirty="0" smtClean="0"/>
              <a:t>. I’ll go</a:t>
            </a:r>
            <a:r>
              <a:rPr lang="en-US" baseline="0" dirty="0" smtClean="0"/>
              <a:t> over each optimization and how it closes the gap in performance I just showed.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72</a:t>
            </a:fld>
            <a:endParaRPr lang="en-US" dirty="0"/>
          </a:p>
        </p:txBody>
      </p:sp>
    </p:spTree>
    <p:extLst>
      <p:ext uri="{BB962C8B-B14F-4D97-AF65-F5344CB8AC3E}">
        <p14:creationId xmlns:p14="http://schemas.microsoft.com/office/powerpoint/2010/main" val="1027372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first is to implement aggressive</a:t>
            </a:r>
            <a:r>
              <a:rPr lang="en-US" baseline="0" dirty="0" smtClean="0"/>
              <a:t> MSHR request coalescing for requests sent to CPU memory.</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73</a:t>
            </a:fld>
            <a:endParaRPr lang="en-US" dirty="0"/>
          </a:p>
        </p:txBody>
      </p:sp>
    </p:spTree>
    <p:extLst>
      <p:ext uri="{BB962C8B-B14F-4D97-AF65-F5344CB8AC3E}">
        <p14:creationId xmlns:p14="http://schemas.microsoft.com/office/powerpoint/2010/main" val="739454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a:bodyPr>
          <a:lstStyle/>
          <a:p>
            <a:r>
              <a:rPr lang="en-US" dirty="0" smtClean="0"/>
              <a:t>With</a:t>
            </a:r>
            <a:r>
              <a:rPr lang="en-US" baseline="0" dirty="0" smtClean="0"/>
              <a:t> request coalescing w</a:t>
            </a:r>
            <a:r>
              <a:rPr lang="en-US" dirty="0" smtClean="0"/>
              <a:t>e</a:t>
            </a:r>
            <a:r>
              <a:rPr lang="en-US" baseline="0" dirty="0" smtClean="0"/>
              <a:t> want to </a:t>
            </a:r>
            <a:r>
              <a:rPr lang="en-US" dirty="0" smtClean="0"/>
              <a:t>Reduce the number of requests made to CPU-memory from the GPU</a:t>
            </a:r>
          </a:p>
          <a:p>
            <a:r>
              <a:rPr lang="en-US" dirty="0" smtClean="0"/>
              <a:t>We</a:t>
            </a:r>
            <a:r>
              <a:rPr lang="en-US" baseline="0" dirty="0" smtClean="0"/>
              <a:t> use </a:t>
            </a:r>
            <a:r>
              <a:rPr lang="en-US" dirty="0" smtClean="0"/>
              <a:t>miss status holding registers in</a:t>
            </a:r>
            <a:r>
              <a:rPr lang="en-US" baseline="0" dirty="0" smtClean="0"/>
              <a:t> GPU to track outstanding cache misses, however, remember we will not cache any data returned from the CPU memory.</a:t>
            </a:r>
            <a:endParaRPr lang="en-US" dirty="0" smtClean="0"/>
          </a:p>
          <a:p>
            <a:r>
              <a:rPr lang="en-US" baseline="0" dirty="0" smtClean="0"/>
              <a:t>For the sake of this example I’ll assume 16B requests showing up from the GPU.</a:t>
            </a:r>
          </a:p>
          <a:p>
            <a:endParaRPr lang="en-US" dirty="0" smtClean="0"/>
          </a:p>
          <a:p>
            <a:r>
              <a:rPr lang="en-US" dirty="0" smtClean="0"/>
              <a:t>To do this, we promote the granularity</a:t>
            </a:r>
            <a:r>
              <a:rPr lang="en-US" baseline="0" dirty="0" smtClean="0"/>
              <a:t> of individual load requests before issuing them to the DDR memory system. This means an individual load request, is promoted to 128B or the size of a </a:t>
            </a:r>
            <a:r>
              <a:rPr lang="en-US" baseline="0" dirty="0" err="1" smtClean="0"/>
              <a:t>cachline</a:t>
            </a:r>
            <a:r>
              <a:rPr lang="en-US" baseline="0" dirty="0" smtClean="0"/>
              <a:t> before being issued as a request </a:t>
            </a:r>
          </a:p>
          <a:p>
            <a:endParaRPr lang="en-US" baseline="0" dirty="0" smtClean="0"/>
          </a:p>
          <a:p>
            <a:r>
              <a:rPr lang="en-US" baseline="0" dirty="0" smtClean="0"/>
              <a:t>While this larger request is in flight, if other requests are made within the same 128B block, then these requests can simply be attached to the pending request list in the corresponding MSHR and no new requests are issued to the memory system. </a:t>
            </a:r>
          </a:p>
          <a:p>
            <a:endParaRPr lang="en-US" baseline="0" dirty="0" smtClean="0"/>
          </a:p>
          <a:p>
            <a:r>
              <a:rPr lang="en-US" baseline="0" dirty="0" smtClean="0"/>
              <a:t>Now to maintain correctness in a non-caching system any parts of the returning 128B block that haven’t been requested are going to be discarded immediately on arrival to the GPU. </a:t>
            </a:r>
            <a:endParaRPr lang="en-US" dirty="0" smtClean="0"/>
          </a:p>
          <a:p>
            <a:endParaRPr lang="en-US" dirty="0" smtClean="0"/>
          </a:p>
          <a:p>
            <a:endParaRPr lang="en-US" dirty="0" smtClean="0"/>
          </a:p>
          <a:p>
            <a:r>
              <a:rPr lang="en-US" baseline="0" dirty="0" smtClean="0"/>
              <a:t>It turns out there a good deal of spatial locality that can be captured this way. On average 35% of memory requests can be serviced via </a:t>
            </a:r>
            <a:r>
              <a:rPr lang="en-US" baseline="0" dirty="0" err="1" smtClean="0"/>
              <a:t>cacheless</a:t>
            </a:r>
            <a:r>
              <a:rPr lang="en-US" baseline="0" dirty="0" smtClean="0"/>
              <a:t> request coalescing. While this may seem like a low absolute number, we are capturing spatial locality and providing the majority of the benefit of L1 caches with a much lower overhead approach of simply coalescing at the MSHRs.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74</a:t>
            </a:fld>
            <a:endParaRPr lang="en-US" dirty="0"/>
          </a:p>
        </p:txBody>
      </p:sp>
    </p:spTree>
    <p:extLst>
      <p:ext uri="{BB962C8B-B14F-4D97-AF65-F5344CB8AC3E}">
        <p14:creationId xmlns:p14="http://schemas.microsoft.com/office/powerpoint/2010/main" val="1224400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graph shows how request coalescing affect performance compared to a naïve selective caching solution.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request coalescing</a:t>
            </a:r>
            <a:r>
              <a:rPr lang="en-US" baseline="0" dirty="0" smtClean="0"/>
              <a:t> referred to as L1-L2 request coalescing simply means that its happening at both L1 and L2 cache levels.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find that we can close the gap to within 20% the performance of full caching just by adding this first optimization on top of the described naïve selective caching implementation. However, although request coalescing exploits spatial locality, it does not capture temporal locality and there are other inefficiencies that we aim to address.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75</a:t>
            </a:fld>
            <a:endParaRPr lang="en-US" dirty="0"/>
          </a:p>
        </p:txBody>
      </p:sp>
    </p:spTree>
    <p:extLst>
      <p:ext uri="{BB962C8B-B14F-4D97-AF65-F5344CB8AC3E}">
        <p14:creationId xmlns:p14="http://schemas.microsoft.com/office/powerpoint/2010/main" val="1758734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If request coalescing fails to capture re-use of a cache line, then over time multiple requests for the same line in CPU memory may be sent to the memory controller causing inefficiency in utilizing DDR by the GPU. To address this inefficiency, the second optimization we developed is a CPU-side GPU client cache.</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76</a:t>
            </a:fld>
            <a:endParaRPr lang="en-US" dirty="0"/>
          </a:p>
        </p:txBody>
      </p:sp>
    </p:spTree>
    <p:extLst>
      <p:ext uri="{BB962C8B-B14F-4D97-AF65-F5344CB8AC3E}">
        <p14:creationId xmlns:p14="http://schemas.microsoft.com/office/powerpoint/2010/main" val="20911936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The key idea of this CPU</a:t>
            </a:r>
            <a:r>
              <a:rPr lang="en-US" baseline="0" dirty="0" smtClean="0"/>
              <a:t> side client cache is to shield the DDR memory system from repeated requests for the same line when request coalescing does not capture temporal reuse</a:t>
            </a:r>
          </a:p>
          <a:p>
            <a:endParaRPr lang="en-US" baseline="0" dirty="0" smtClean="0"/>
          </a:p>
          <a:p>
            <a:r>
              <a:rPr lang="en-US" baseline="0" dirty="0" smtClean="0"/>
              <a:t>This cache participates in the CPU coherence protocol like any other coherent cache on the CPU die</a:t>
            </a:r>
            <a:endParaRPr lang="en-US" dirty="0" smtClean="0"/>
          </a:p>
          <a:p>
            <a:r>
              <a:rPr lang="en-US" dirty="0" smtClean="0"/>
              <a:t>This single new cache does not introduce the coherence and interconnect scaling challenges of</a:t>
            </a:r>
            <a:r>
              <a:rPr lang="en-US" baseline="0" dirty="0" smtClean="0"/>
              <a:t> the GPU side caches while still providing latency and bandwidth filtering advantages for GPU requests. </a:t>
            </a:r>
          </a:p>
          <a:p>
            <a:endParaRPr lang="en-US" baseline="0" dirty="0" smtClean="0"/>
          </a:p>
          <a:p>
            <a:r>
              <a:rPr lang="en-US" baseline="0" dirty="0" smtClean="0"/>
              <a:t>Explain the animation.</a:t>
            </a:r>
          </a:p>
          <a:p>
            <a:endParaRPr lang="en-US" baseline="0" dirty="0" smtClean="0"/>
          </a:p>
          <a:p>
            <a:r>
              <a:rPr lang="en-US" baseline="0" dirty="0" smtClean="0"/>
              <a:t>This client cache thus captures temporal locality from the traffic generated by the GPU.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that this cache only allocates lines upon request by an off-chip processor such as the GPU. We put this client cache on the CPU side in order to not bring any coherency onto the GPU die.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77</a:t>
            </a:fld>
            <a:endParaRPr lang="en-US" dirty="0"/>
          </a:p>
        </p:txBody>
      </p:sp>
    </p:spTree>
    <p:extLst>
      <p:ext uri="{BB962C8B-B14F-4D97-AF65-F5344CB8AC3E}">
        <p14:creationId xmlns:p14="http://schemas.microsoft.com/office/powerpoint/2010/main" val="644319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graph shows the performance impact of adding the CPU side client cache on top of the request coalescing described earlier.</a:t>
            </a:r>
            <a:r>
              <a:rPr lang="en-US" baseline="0" dirty="0" smtClean="0"/>
              <a:t> Here we show performance for client side of 256KB to 1MB. The performance improvements scale up with the size of this cache up till around a 512KB cache and then start to taper off. Combining such a 512KB 8-way associative client cache with request coalescing gets us to within 10% of the performance of a fully HW cache coherent CPU-GPU solution.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78</a:t>
            </a:fld>
            <a:endParaRPr lang="en-US" dirty="0"/>
          </a:p>
        </p:txBody>
      </p:sp>
    </p:spTree>
    <p:extLst>
      <p:ext uri="{BB962C8B-B14F-4D97-AF65-F5344CB8AC3E}">
        <p14:creationId xmlns:p14="http://schemas.microsoft.com/office/powerpoint/2010/main" val="9663234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third optimization is variable-size link transfers over CPU GPU interconnect.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79</a:t>
            </a:fld>
            <a:endParaRPr lang="en-US" dirty="0"/>
          </a:p>
        </p:txBody>
      </p:sp>
    </p:spTree>
    <p:extLst>
      <p:ext uri="{BB962C8B-B14F-4D97-AF65-F5344CB8AC3E}">
        <p14:creationId xmlns:p14="http://schemas.microsoft.com/office/powerpoint/2010/main" val="1255619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aseline="0" dirty="0" smtClean="0"/>
              <a:t>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 without even being consumed.</a:t>
            </a:r>
          </a:p>
          <a:p>
            <a:endParaRPr lang="en-US" baseline="0" dirty="0" smtClean="0"/>
          </a:p>
          <a:p>
            <a:r>
              <a:rPr lang="en-US" baseline="0" dirty="0" smtClean="0"/>
              <a:t>We reduce the transfer unit from 128B down to 64B or 32B to improve the bandwidth utilization of CPU-GPU </a:t>
            </a:r>
            <a:r>
              <a:rPr lang="en-US" baseline="0" dirty="0" err="1" smtClean="0"/>
              <a:t>interconenct</a:t>
            </a:r>
            <a:r>
              <a:rPr lang="en-US" baseline="0" dirty="0" smtClean="0"/>
              <a:t>.</a:t>
            </a:r>
          </a:p>
          <a:p>
            <a:r>
              <a:rPr lang="en-US" baseline="0" dirty="0" smtClean="0"/>
              <a:t>But then we need to deal with trade-offs associated with </a:t>
            </a:r>
            <a:r>
              <a:rPr lang="en-US" baseline="0" dirty="0" err="1" smtClean="0"/>
              <a:t>packetization</a:t>
            </a:r>
            <a:r>
              <a:rPr lang="en-US" baseline="0" dirty="0" smtClean="0"/>
              <a:t> overheads. If the data transfer unit is smaller then fixed size packet overhead can reduce the overall link utilization. For example, with 16B packet headers, if we fetch all data in 128B cache line then the link utilization is 88%, however link utilization reduces to 66% in case of 32B data transfer units.</a:t>
            </a:r>
          </a:p>
          <a:p>
            <a:endParaRPr lang="en-US" baseline="0" dirty="0" smtClean="0"/>
          </a:p>
          <a:p>
            <a:r>
              <a:rPr lang="en-US" baseline="0" dirty="0" smtClean="0"/>
              <a:t>So to maintain the benefit of request coalescing but reduce interconnect inefficiency we use variable transfer units on the CPU-GPU interconnect.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80</a:t>
            </a:fld>
            <a:endParaRPr lang="en-US" dirty="0"/>
          </a:p>
        </p:txBody>
      </p:sp>
    </p:spTree>
    <p:extLst>
      <p:ext uri="{BB962C8B-B14F-4D97-AF65-F5344CB8AC3E}">
        <p14:creationId xmlns:p14="http://schemas.microsoft.com/office/powerpoint/2010/main" val="266452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Both the frequently accessed data, let’s call it hot and infrequently accessed data, let’s call it cold is mapped in DRAM.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622390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aseline="0" dirty="0" smtClean="0"/>
              <a:t>To enable the variable size link transfers, we embed a bit-mask in each request header indicating which sub-blocks of the 128B cache line should be transferred back. The </a:t>
            </a:r>
          </a:p>
          <a:p>
            <a:endParaRPr lang="en-US" baseline="0" dirty="0" smtClean="0"/>
          </a:p>
          <a:p>
            <a:r>
              <a:rPr lang="en-US" baseline="0" dirty="0" smtClean="0"/>
              <a:t>What happens here is that while an initial request is pending across the CPU-GPU interconnect, we merge any further sub-blocks with whatever the initial bit-mask indicated</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Its worth noting here that variable size transfer units are also understood by the MSHRs of the CPU-side client cache that we talked about in the second </a:t>
            </a:r>
            <a:r>
              <a:rPr lang="en-US" baseline="0" smtClean="0"/>
              <a:t>optimization …</a:t>
            </a:r>
            <a:r>
              <a:rPr lang="en-US" dirty="0" smtClean="0"/>
              <a:t>By maintaining this mask when CPU memory returns a 128B cache line only the requested sub-blocks are returned to the GPU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81</a:t>
            </a:fld>
            <a:endParaRPr lang="en-US" dirty="0"/>
          </a:p>
        </p:txBody>
      </p:sp>
    </p:spTree>
    <p:extLst>
      <p:ext uri="{BB962C8B-B14F-4D97-AF65-F5344CB8AC3E}">
        <p14:creationId xmlns:p14="http://schemas.microsoft.com/office/powerpoint/2010/main" val="14851341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graph shows</a:t>
            </a:r>
            <a:r>
              <a:rPr lang="en-US" baseline="0" dirty="0" smtClean="0"/>
              <a:t> the impact of variable size transfer on the data transferred across the CPU-GPU interconnect.</a:t>
            </a:r>
          </a:p>
          <a:p>
            <a:r>
              <a:rPr lang="en-US" baseline="0" dirty="0" smtClean="0"/>
              <a:t>For each benchmark the bars show relative transfer of data across the interconnect, you can see a significant drop on the amount of data transferred using the variable size transfer technique.</a:t>
            </a:r>
          </a:p>
          <a:p>
            <a:endParaRPr lang="en-US" baseline="0" dirty="0" smtClean="0"/>
          </a:p>
          <a:p>
            <a:r>
              <a:rPr lang="en-US" baseline="0" dirty="0" smtClean="0"/>
              <a:t>The big gain with this optimization is the significantly less amount of data transferred across the link which can enables power savings. Performance (which we don’t show in this graph) significantly improves for some benchmarks but on average the improvement is relatively smaller than the previous enhancements and we see a 3% performance improvement from this optimization.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82</a:t>
            </a:fld>
            <a:endParaRPr lang="en-US" dirty="0"/>
          </a:p>
        </p:txBody>
      </p:sp>
    </p:spTree>
    <p:extLst>
      <p:ext uri="{BB962C8B-B14F-4D97-AF65-F5344CB8AC3E}">
        <p14:creationId xmlns:p14="http://schemas.microsoft.com/office/powerpoint/2010/main" val="20928172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83</a:t>
            </a:fld>
            <a:endParaRPr lang="en-US" dirty="0"/>
          </a:p>
        </p:txBody>
      </p:sp>
    </p:spTree>
    <p:extLst>
      <p:ext uri="{BB962C8B-B14F-4D97-AF65-F5344CB8AC3E}">
        <p14:creationId xmlns:p14="http://schemas.microsoft.com/office/powerpoint/2010/main" val="1397167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84</a:t>
            </a:fld>
            <a:endParaRPr lang="en-US" dirty="0"/>
          </a:p>
        </p:txBody>
      </p:sp>
    </p:spTree>
    <p:extLst>
      <p:ext uri="{BB962C8B-B14F-4D97-AF65-F5344CB8AC3E}">
        <p14:creationId xmlns:p14="http://schemas.microsoft.com/office/powerpoint/2010/main" val="45645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Up until this point,</a:t>
            </a:r>
            <a:r>
              <a:rPr lang="en-US" baseline="0" dirty="0" smtClean="0"/>
              <a:t> I’ve described three mechanisms which are basically hardware optimizations and, they all assume the GPU strictly never caches any part of CPU memory. The question is, does the GPU have to avoid caching CPU memory all the time?</a:t>
            </a:r>
          </a:p>
          <a:p>
            <a:endParaRPr lang="en-US" baseline="0" dirty="0" smtClean="0"/>
          </a:p>
          <a:p>
            <a:r>
              <a:rPr lang="en-US" baseline="0" dirty="0" smtClean="0"/>
              <a:t>This graph shows the fraction of data touched by the GPU that is read only vs both read and written at an OS page granularity. We find that in many workloads the majority of data touched by the GPU is read-only at an OS page level. </a:t>
            </a:r>
          </a:p>
          <a:p>
            <a:endParaRPr lang="en-US" baseline="0" dirty="0" smtClean="0"/>
          </a:p>
          <a:p>
            <a:r>
              <a:rPr lang="en-US" baseline="0" dirty="0" smtClean="0"/>
              <a:t>In fact, 60% of the data is read-only. The idea here is that the GPU could potentially cache such read-only data safely, and we could guarantee correctness through OS page protection mechanisms entirely in software.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85</a:t>
            </a:fld>
            <a:endParaRPr lang="en-US" dirty="0"/>
          </a:p>
        </p:txBody>
      </p:sp>
    </p:spTree>
    <p:extLst>
      <p:ext uri="{BB962C8B-B14F-4D97-AF65-F5344CB8AC3E}">
        <p14:creationId xmlns:p14="http://schemas.microsoft.com/office/powerpoint/2010/main" val="1516690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sz="1100" kern="1200" dirty="0" smtClean="0">
                <a:solidFill>
                  <a:schemeClr val="tx1"/>
                </a:solidFill>
                <a:effectLst/>
                <a:latin typeface="Trebuchet MS" pitchFamily="34" charset="0"/>
                <a:ea typeface="+mn-ea"/>
                <a:cs typeface="+mn-cs"/>
              </a:rPr>
              <a:t>Some</a:t>
            </a:r>
            <a:r>
              <a:rPr lang="en-US" sz="1100" kern="1200" baseline="0" dirty="0" smtClean="0">
                <a:solidFill>
                  <a:schemeClr val="tx1"/>
                </a:solidFill>
                <a:effectLst/>
                <a:latin typeface="Trebuchet MS" pitchFamily="34" charset="0"/>
                <a:ea typeface="+mn-ea"/>
                <a:cs typeface="+mn-cs"/>
              </a:rPr>
              <a:t> workloads </a:t>
            </a:r>
            <a:r>
              <a:rPr lang="en-US" sz="1100" kern="1200" dirty="0" smtClean="0">
                <a:solidFill>
                  <a:schemeClr val="tx1"/>
                </a:solidFill>
                <a:effectLst/>
                <a:latin typeface="Trebuchet MS" pitchFamily="34" charset="0"/>
                <a:ea typeface="+mn-ea"/>
                <a:cs typeface="+mn-cs"/>
              </a:rPr>
              <a:t>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86</a:t>
            </a:fld>
            <a:endParaRPr lang="en-US" dirty="0"/>
          </a:p>
        </p:txBody>
      </p:sp>
    </p:spTree>
    <p:extLst>
      <p:ext uri="{BB962C8B-B14F-4D97-AF65-F5344CB8AC3E}">
        <p14:creationId xmlns:p14="http://schemas.microsoft.com/office/powerpoint/2010/main" val="2604233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87</a:t>
            </a:fld>
            <a:endParaRPr lang="en-US" dirty="0"/>
          </a:p>
        </p:txBody>
      </p:sp>
    </p:spTree>
    <p:extLst>
      <p:ext uri="{BB962C8B-B14F-4D97-AF65-F5344CB8AC3E}">
        <p14:creationId xmlns:p14="http://schemas.microsoft.com/office/powerpoint/2010/main" val="9522116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baseline="0" dirty="0" smtClean="0"/>
              <a:t>Workloads like </a:t>
            </a:r>
            <a:r>
              <a:rPr lang="en-US" baseline="0" dirty="0" err="1" smtClean="0"/>
              <a:t>backprop</a:t>
            </a:r>
            <a:r>
              <a:rPr lang="en-US" baseline="0" dirty="0" smtClean="0"/>
              <a:t>, </a:t>
            </a:r>
            <a:r>
              <a:rPr lang="en-US" baseline="0" dirty="0" err="1" smtClean="0"/>
              <a:t>cns</a:t>
            </a:r>
            <a:r>
              <a:rPr lang="en-US" baseline="0" dirty="0" smtClean="0"/>
              <a:t>, needle </a:t>
            </a:r>
            <a:r>
              <a:rPr lang="en-US" sz="1100" kern="1200" dirty="0" smtClean="0">
                <a:solidFill>
                  <a:schemeClr val="tx1"/>
                </a:solidFill>
                <a:effectLst/>
                <a:latin typeface="Trebuchet MS" pitchFamily="34" charset="0"/>
                <a:ea typeface="+mn-ea"/>
                <a:cs typeface="+mn-cs"/>
              </a:rPr>
              <a:t>tend to issue many concurrent writes, 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88</a:t>
            </a:fld>
            <a:endParaRPr lang="en-US" dirty="0"/>
          </a:p>
        </p:txBody>
      </p:sp>
    </p:spTree>
    <p:extLst>
      <p:ext uri="{BB962C8B-B14F-4D97-AF65-F5344CB8AC3E}">
        <p14:creationId xmlns:p14="http://schemas.microsoft.com/office/powerpoint/2010/main" val="7858808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table shows the amount of data over-fetch across our evaluated benchmarks.</a:t>
            </a:r>
            <a:r>
              <a:rPr lang="en-US" baseline="0" dirty="0" smtClean="0"/>
              <a:t> In this table </a:t>
            </a:r>
            <a:r>
              <a:rPr lang="en-US" baseline="0" dirty="0" err="1" smtClean="0"/>
              <a:t>cacheline</a:t>
            </a:r>
            <a:r>
              <a:rPr lang="en-US" baseline="0" dirty="0" smtClean="0"/>
              <a:t> utilization refers to the fraction of the transferred line that has a pending request when the GPU receives a </a:t>
            </a:r>
            <a:r>
              <a:rPr lang="en-US" baseline="0" dirty="0" err="1" smtClean="0"/>
              <a:t>cacheline</a:t>
            </a:r>
            <a:r>
              <a:rPr lang="en-US" baseline="0" dirty="0" smtClean="0"/>
              <a:t>-sized response from CPU memory. 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a:t>
            </a:r>
          </a:p>
          <a:p>
            <a:endParaRPr lang="en-US" baseline="0" dirty="0" smtClean="0"/>
          </a:p>
          <a:p>
            <a:r>
              <a:rPr lang="en-US" baseline="0" dirty="0" smtClean="0"/>
              <a:t>We might want to reduce the transfer unit from 128B down to 64B or 32B to improve this</a:t>
            </a:r>
          </a:p>
          <a:p>
            <a:r>
              <a:rPr lang="en-US" baseline="0" dirty="0" smtClean="0"/>
              <a:t>But then we need to deal with trade-offs with </a:t>
            </a:r>
            <a:r>
              <a:rPr lang="en-US" baseline="0" dirty="0" err="1" smtClean="0"/>
              <a:t>packetization</a:t>
            </a:r>
            <a:r>
              <a:rPr lang="en-US" baseline="0" dirty="0" smtClean="0"/>
              <a:t> overheads. Assuming all data is used (which isn’t the case obviously), but if all the data in what is returned were used at 32B granularity we’d at best have 66% link utilization, but at 128B granularity we’d have 88% link utilization. </a:t>
            </a:r>
          </a:p>
          <a:p>
            <a:endParaRPr lang="en-US" baseline="0" dirty="0" smtClean="0"/>
          </a:p>
          <a:p>
            <a:r>
              <a:rPr lang="en-US" baseline="0" dirty="0" smtClean="0"/>
              <a:t>So to maintain the benefit of request coalescing but reduce interconnect inefficiency we propose using variable transfer units on the CPU-GPU interconnect.</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89</a:t>
            </a:fld>
            <a:endParaRPr lang="en-US" dirty="0"/>
          </a:p>
        </p:txBody>
      </p:sp>
    </p:spTree>
    <p:extLst>
      <p:ext uri="{BB962C8B-B14F-4D97-AF65-F5344CB8AC3E}">
        <p14:creationId xmlns:p14="http://schemas.microsoft.com/office/powerpoint/2010/main" val="5417873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The problem is…</a:t>
            </a:r>
          </a:p>
          <a:p>
            <a:endParaRPr lang="en-US" baseline="0" dirty="0" smtClean="0"/>
          </a:p>
          <a:p>
            <a:r>
              <a:rPr lang="en-US" baseline="0" dirty="0" smtClean="0"/>
              <a:t>But when we start adding GPUs, GPUs are expected to have up to hundreds of streaming SMs each with their own cache, trying to extend traditional cache coherency into the GPU memory system requires keeping hundreds of caches coherent. And its fairly well known that scaling cache coherence to this degree is pretty difficult and requires both very large state and very large interconnect bandwidth. This makes it fairly unattractive to build fully cache coherent systems using this approach. </a:t>
            </a:r>
          </a:p>
          <a:p>
            <a:endParaRPr lang="en-US" baseline="0" dirty="0" smtClean="0"/>
          </a:p>
          <a:p>
            <a:r>
              <a:rPr lang="en-US" baseline="0" dirty="0" smtClean="0"/>
              <a:t>This proves even more difficult with multiple vendors trying to integrate existing CPU and GPU designs in a timely manner.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90</a:t>
            </a:fld>
            <a:endParaRPr lang="en-US" dirty="0"/>
          </a:p>
        </p:txBody>
      </p:sp>
    </p:spTree>
    <p:extLst>
      <p:ext uri="{BB962C8B-B14F-4D97-AF65-F5344CB8AC3E}">
        <p14:creationId xmlns:p14="http://schemas.microsoft.com/office/powerpoint/2010/main" val="521763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16663872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dirty="0"/>
              <a:t>But if we start detecting cold pages at 2MB granularity the amount of cold data detected is much less. It’s because of the way current OS level cold page detection mechanisms work. They only operate at page granularity. So, when a 2MB page is used, even pounding on a single byte out of that 2MB region will classify the complete 2MB region as hot. Although 99% of the bytes are cold and could have been potentially mapped to slow memory. Therefore, we have a problem in detecting true cold pages at 2MB granularity.</a:t>
            </a:r>
          </a:p>
        </p:txBody>
      </p:sp>
      <p:sp>
        <p:nvSpPr>
          <p:cNvPr id="287" name="Shape 287"/>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066963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78550" cy="3476625"/>
          </a:xfrm>
        </p:spPr>
      </p:sp>
      <p:sp>
        <p:nvSpPr>
          <p:cNvPr id="3" name="Notes Placeholder 2"/>
          <p:cNvSpPr>
            <a:spLocks noGrp="1"/>
          </p:cNvSpPr>
          <p:nvPr>
            <p:ph type="body" idx="1"/>
          </p:nvPr>
        </p:nvSpPr>
        <p:spPr/>
        <p:txBody>
          <a:bodyPr/>
          <a:lstStyle/>
          <a:p>
            <a:r>
              <a:rPr lang="en-US" dirty="0" smtClean="0"/>
              <a:t>But</a:t>
            </a:r>
            <a:r>
              <a:rPr lang="en-US" baseline="0" dirty="0" smtClean="0"/>
              <a:t> how much slowdown can we actually tolerate without increasing the overall cost of deployment. On the right we have a pie chart of TCO distribution for a 50% occupied data center. We see that capital expenditure is 17% of the overall cost. So, if slow memory is 1/3 as cheap as DRAM then overall cost saved will be 3% assuming memory cost is 30% of the machine cost. But less performance means more servers to maintain same level of throughput. Therefore, we can have at most 3% slowdown in order to reduce total cost of ownership.</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96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662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they lead to fewer TLB misses as they are able to cover larger fraction of memory by a single TLB entry. A system with 4 TLB entries if managed at 4KB granularity can reach only 16KB of footprint without any TLB misses. </a:t>
            </a:r>
          </a:p>
        </p:txBody>
      </p:sp>
      <p:sp>
        <p:nvSpPr>
          <p:cNvPr id="4" name="Slide Number Placeholder 3"/>
          <p:cNvSpPr>
            <a:spLocks noGrp="1"/>
          </p:cNvSpPr>
          <p:nvPr>
            <p:ph type="sldNum" sz="quarter" idx="10"/>
          </p:nvPr>
        </p:nvSpPr>
        <p:spPr/>
        <p:txBody>
          <a:bodyPr/>
          <a:lstStyle/>
          <a:p>
            <a:fld id="{AFEF374C-ACE4-C243-964A-31CF00929B93}" type="slidenum">
              <a:rPr lang="en-US" smtClean="0"/>
              <a:t>23</a:t>
            </a:fld>
            <a:endParaRPr lang="en-US"/>
          </a:p>
        </p:txBody>
      </p:sp>
    </p:spTree>
    <p:extLst>
      <p:ext uri="{BB962C8B-B14F-4D97-AF65-F5344CB8AC3E}">
        <p14:creationId xmlns:p14="http://schemas.microsoft.com/office/powerpoint/2010/main" val="1602410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if instead pages are managed at 2MB granularity, same number of TLB entries can reach 8MB of footprint without causing any TLB misses. </a:t>
            </a:r>
          </a:p>
          <a:p>
            <a:r>
              <a:rPr lang="en-US" baseline="0" dirty="0" smtClean="0"/>
              <a:t>TLB misses can hurt performance severely of applications with large working sets, hence reducing them can lead to significant </a:t>
            </a:r>
            <a:r>
              <a:rPr lang="en-US" baseline="0" dirty="0" err="1" smtClean="0"/>
              <a:t>perf</a:t>
            </a:r>
            <a:r>
              <a:rPr lang="en-US" baseline="0" dirty="0" smtClean="0"/>
              <a:t> gains as we will see in a few slides.</a:t>
            </a:r>
            <a:endParaRPr lang="en-US" dirty="0" smtClean="0"/>
          </a:p>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24</a:t>
            </a:fld>
            <a:endParaRPr lang="en-US"/>
          </a:p>
        </p:txBody>
      </p:sp>
    </p:spTree>
    <p:extLst>
      <p:ext uri="{BB962C8B-B14F-4D97-AF65-F5344CB8AC3E}">
        <p14:creationId xmlns:p14="http://schemas.microsoft.com/office/powerpoint/2010/main" val="1280950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30" t="10334" r="447" b="909"/>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49" y="1787097"/>
            <a:ext cx="8700707"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3" y="839288"/>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261" y="2527241"/>
            <a:ext cx="1626671" cy="35085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5"/>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116447"/>
            <a:ext cx="9875520" cy="617220"/>
          </a:xfrm>
          <a:prstGeom prst="rect">
            <a:avLst/>
          </a:prstGeom>
        </p:spPr>
        <p:txBody>
          <a:bodyPr/>
          <a:lstStyle>
            <a:lvl1pPr>
              <a:defRPr sz="480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48640" y="852408"/>
            <a:ext cx="9875520" cy="4661142"/>
          </a:xfrm>
          <a:prstGeom prst="rect">
            <a:avLst/>
          </a:prstGeom>
        </p:spPr>
        <p:txBody>
          <a:bodyPr anchor="ct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30" t="10334" r="447" b="909"/>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49" y="1787097"/>
            <a:ext cx="8700707" cy="341632"/>
          </a:xfrm>
          <a:prstGeom prst="rect">
            <a:avLst/>
          </a:prstGeo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3" y="839288"/>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261" y="2527241"/>
            <a:ext cx="1626671" cy="350850"/>
          </a:xfrm>
          <a:prstGeom prst="rect">
            <a:avLst/>
          </a:prstGeom>
        </p:spPr>
      </p:pic>
    </p:spTree>
    <p:extLst>
      <p:ext uri="{BB962C8B-B14F-4D97-AF65-F5344CB8AC3E}">
        <p14:creationId xmlns:p14="http://schemas.microsoft.com/office/powerpoint/2010/main" val="1887397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a:prstGeom prst="rect">
            <a:avLst/>
          </a:prstGeo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0755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
        <p:nvSpPr>
          <p:cNvPr id="7"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r>
              <a:rPr lang="en-US" dirty="0" smtClean="0"/>
              <a:t>1</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617220"/>
          </a:xfrm>
          <a:prstGeom prst="rect">
            <a:avLst/>
          </a:prstGeom>
        </p:spPr>
        <p:txBody>
          <a:bodyPr/>
          <a:lstStyle>
            <a:lvl1pPr>
              <a:defRPr sz="324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48640" y="1234442"/>
            <a:ext cx="9875520" cy="4279107"/>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7"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smtClean="0">
                <a:solidFill>
                  <a:schemeClr val="bg1"/>
                </a:solidFill>
                <a:latin typeface="Trebuchet MS"/>
              </a:rPr>
              <a:t>NVIDIA CONFIDENTIAL. DO NOT DISTRIBUTE.</a:t>
            </a:r>
            <a:endParaRPr lang="en-US" sz="800" b="1" i="0" kern="0" dirty="0">
              <a:solidFill>
                <a:schemeClr val="bg1"/>
              </a:solidFill>
              <a:latin typeface="Trebuchet MS"/>
            </a:endParaRP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7"/>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8"/>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5"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7"/>
            <a:ext cx="9976104" cy="590931"/>
          </a:xfrm>
        </p:spPr>
        <p:txBody>
          <a:bodyPr/>
          <a:lstStyle>
            <a:lvl1pPr algn="ct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7"/>
            <a:ext cx="9976104" cy="590931"/>
          </a:xfrm>
        </p:spPr>
        <p:txBody>
          <a:bodyPr anchor="ctr"/>
          <a:lstStyle>
            <a:lvl1pPr algn="ct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4"/>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50" y="2111663"/>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3"/>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70"/>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8" y="5352631"/>
            <a:ext cx="7865807"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9"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6.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4" y="653534"/>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3" y="2002369"/>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9762255" y="5831288"/>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smtClean="0">
                <a:solidFill>
                  <a:schemeClr val="accent2">
                    <a:lumMod val="60000"/>
                    <a:lumOff val="40000"/>
                  </a:schemeClr>
                </a:solidFill>
              </a:rPr>
              <a:t> </a:t>
            </a:r>
            <a:endParaRPr lang="en-US" sz="1050" cap="none" dirty="0" smtClean="0">
              <a:solidFill>
                <a:schemeClr val="accent2">
                  <a:lumMod val="60000"/>
                  <a:lumOff val="40000"/>
                </a:schemeClr>
              </a:solidFill>
            </a:endParaRPr>
          </a:p>
        </p:txBody>
      </p:sp>
      <p:grpSp>
        <p:nvGrpSpPr>
          <p:cNvPr id="5" name="Group 4"/>
          <p:cNvGrpSpPr/>
          <p:nvPr userDrawn="1"/>
        </p:nvGrpSpPr>
        <p:grpSpPr>
          <a:xfrm>
            <a:off x="10153706" y="5866415"/>
            <a:ext cx="583503"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896" r:id="rId2"/>
    <p:sldLayoutId id="2147483971" r:id="rId3"/>
    <p:sldLayoutId id="2147483917" r:id="rId4"/>
    <p:sldLayoutId id="2147483969" r:id="rId5"/>
    <p:sldLayoutId id="2147483919" r:id="rId6"/>
    <p:sldLayoutId id="2147483954" r:id="rId7"/>
    <p:sldLayoutId id="2147483897" r:id="rId8"/>
    <p:sldLayoutId id="2147483898" r:id="rId9"/>
    <p:sldLayoutId id="2147483926" r:id="rId10"/>
    <p:sldLayoutId id="2147483899" r:id="rId11"/>
    <p:sldLayoutId id="2147483901"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852056606"/>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lang="en-US" sz="40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91440" y="137160"/>
            <a:ext cx="10881360" cy="395764"/>
          </a:xfrm>
          <a:prstGeom prst="rect">
            <a:avLst/>
          </a:prstGeom>
          <a:noFill/>
        </p:spPr>
      </p:pic>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0" y="5979322"/>
            <a:ext cx="1072730" cy="203133"/>
          </a:xfrm>
          <a:prstGeom prst="rect">
            <a:avLst/>
          </a:prstGeom>
          <a:noFill/>
          <a:ln w="28575">
            <a:noFill/>
            <a:miter lim="800000"/>
            <a:headEnd/>
            <a:tailEnd/>
          </a:ln>
          <a:effectLst/>
        </p:spPr>
        <p:txBody>
          <a:bodyPr wrap="none">
            <a:spAutoFit/>
          </a:bodyPr>
          <a:lstStyle/>
          <a:p>
            <a:pPr algn="l"/>
            <a:r>
              <a:rPr lang="en-US" sz="720" dirty="0"/>
              <a:t>© </a:t>
            </a:r>
            <a:r>
              <a:rPr lang="en-US" sz="720" dirty="0" smtClean="0"/>
              <a:t>2009 Steven </a:t>
            </a:r>
            <a:r>
              <a:rPr lang="en-US" sz="720" dirty="0" err="1" smtClean="0"/>
              <a:t>Pelley</a:t>
            </a:r>
            <a:endParaRPr lang="en-US" sz="720" dirty="0"/>
          </a:p>
        </p:txBody>
      </p:sp>
    </p:spTree>
    <p:extLst>
      <p:ext uri="{BB962C8B-B14F-4D97-AF65-F5344CB8AC3E}">
        <p14:creationId xmlns:p14="http://schemas.microsoft.com/office/powerpoint/2010/main" val="107389152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hf sldNum="0" hdr="0" ftr="0" dt="0"/>
  <p:txStyles>
    <p:titleStyle>
      <a:lvl1pPr algn="ctr" rtl="0" eaLnBrk="1" fontAlgn="base" hangingPunct="1">
        <a:spcBef>
          <a:spcPct val="0"/>
        </a:spcBef>
        <a:spcAft>
          <a:spcPct val="0"/>
        </a:spcAft>
        <a:defRPr lang="en-US" sz="324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14.xml"/><Relationship Id="rId2"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tiff"/><Relationship Id="rId3" Type="http://schemas.openxmlformats.org/officeDocument/2006/relationships/image" Target="../media/image1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2.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6.jpg"/></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g"/><Relationship Id="rId5" Type="http://schemas.openxmlformats.org/officeDocument/2006/relationships/image" Target="../media/image29.jpg"/><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32.png"/><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68.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7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8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86.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chart" Target="../charts/char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png"/><Relationship Id="rId3" Type="http://schemas.openxmlformats.org/officeDocument/2006/relationships/image" Target="../media/image43.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44.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4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192188"/>
            <a:ext cx="10979150" cy="1323023"/>
          </a:xfrm>
        </p:spPr>
        <p:txBody>
          <a:bodyPr/>
          <a:lstStyle/>
          <a:p>
            <a:r>
              <a:rPr lang="en-US" sz="4200" dirty="0" smtClean="0"/>
              <a:t>Paving the Path for Heterogeneous Memory Adoption in Production Systems</a:t>
            </a:r>
            <a:endParaRPr lang="en-US" sz="4200" dirty="0"/>
          </a:p>
        </p:txBody>
      </p:sp>
      <p:sp>
        <p:nvSpPr>
          <p:cNvPr id="4" name="Subtitle 11"/>
          <p:cNvSpPr>
            <a:spLocks noGrp="1"/>
          </p:cNvSpPr>
          <p:nvPr>
            <p:ph type="subTitle" idx="1"/>
          </p:nvPr>
        </p:nvSpPr>
        <p:spPr>
          <a:xfrm>
            <a:off x="1649095" y="1814512"/>
            <a:ext cx="7680960" cy="1002557"/>
          </a:xfrm>
        </p:spPr>
        <p:txBody>
          <a:bodyPr anchor="ctr"/>
          <a:lstStyle/>
          <a:p>
            <a:r>
              <a:rPr lang="en-US" b="1" dirty="0" smtClean="0">
                <a:solidFill>
                  <a:srgbClr val="FF0000"/>
                </a:solidFill>
              </a:rPr>
              <a:t>Neha Agarwal</a:t>
            </a:r>
          </a:p>
          <a:p>
            <a:r>
              <a:rPr lang="en-US" dirty="0" smtClean="0"/>
              <a:t>Defense, Feb 20, 2017</a:t>
            </a:r>
          </a:p>
        </p:txBody>
      </p:sp>
      <p:pic>
        <p:nvPicPr>
          <p:cNvPr id="2" name="Picture 1"/>
          <p:cNvPicPr>
            <a:picLocks noChangeAspect="1"/>
          </p:cNvPicPr>
          <p:nvPr/>
        </p:nvPicPr>
        <p:blipFill>
          <a:blip r:embed="rId3"/>
          <a:stretch>
            <a:fillRect/>
          </a:stretch>
        </p:blipFill>
        <p:spPr>
          <a:xfrm>
            <a:off x="2720975" y="3641888"/>
            <a:ext cx="5537200" cy="2248326"/>
          </a:xfrm>
          <a:prstGeom prst="rect">
            <a:avLst/>
          </a:prstGeom>
        </p:spPr>
      </p:pic>
    </p:spTree>
    <p:extLst>
      <p:ext uri="{BB962C8B-B14F-4D97-AF65-F5344CB8AC3E}">
        <p14:creationId xmlns:p14="http://schemas.microsoft.com/office/powerpoint/2010/main" val="38109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CPU-GPU heterogeneous systems</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2" name="Rectangle 31"/>
          <p:cNvSpPr/>
          <p:nvPr/>
        </p:nvSpPr>
        <p:spPr>
          <a:xfrm>
            <a:off x="2211048" y="804334"/>
            <a:ext cx="6550704" cy="430887"/>
          </a:xfrm>
          <a:prstGeom prst="rect">
            <a:avLst/>
          </a:prstGeom>
        </p:spPr>
        <p:txBody>
          <a:bodyPr wrap="square">
            <a:spAutoFit/>
          </a:bodyPr>
          <a:lstStyle/>
          <a:p>
            <a:pPr algn="ctr"/>
            <a:r>
              <a:rPr lang="en-US" sz="2200" dirty="0">
                <a:latin typeface="Calibri" charset="0"/>
                <a:ea typeface="Calibri" charset="0"/>
                <a:cs typeface="Calibri" charset="0"/>
              </a:rPr>
              <a:t>What is new with CPU-GPU heterogeneous systems?</a:t>
            </a:r>
          </a:p>
        </p:txBody>
      </p:sp>
      <p:sp>
        <p:nvSpPr>
          <p:cNvPr id="34" name="TextBox 62"/>
          <p:cNvSpPr txBox="1">
            <a:spLocks noChangeArrowheads="1"/>
          </p:cNvSpPr>
          <p:nvPr/>
        </p:nvSpPr>
        <p:spPr bwMode="auto">
          <a:xfrm>
            <a:off x="6024304" y="1558352"/>
            <a:ext cx="27374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800" u="sng" dirty="0" smtClean="0">
                <a:latin typeface="Calibri" charset="0"/>
                <a:ea typeface="Calibri" charset="0"/>
                <a:cs typeface="Calibri" charset="0"/>
              </a:rPr>
              <a:t>CPU-GPU </a:t>
            </a:r>
            <a:r>
              <a:rPr lang="en-US" altLang="en-US" sz="2800" u="sng" dirty="0">
                <a:latin typeface="Calibri" charset="0"/>
                <a:ea typeface="Calibri" charset="0"/>
                <a:cs typeface="Calibri" charset="0"/>
              </a:rPr>
              <a:t>Link</a:t>
            </a:r>
          </a:p>
        </p:txBody>
      </p:sp>
      <p:sp>
        <p:nvSpPr>
          <p:cNvPr id="35" name="TextBox 62"/>
          <p:cNvSpPr txBox="1">
            <a:spLocks noChangeArrowheads="1"/>
          </p:cNvSpPr>
          <p:nvPr/>
        </p:nvSpPr>
        <p:spPr bwMode="auto">
          <a:xfrm>
            <a:off x="6372868" y="2145059"/>
            <a:ext cx="405129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Conventional</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PCIe</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Higher latency (1-10us)</a:t>
            </a: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Lower bandwidth (~16GB/s)</a:t>
            </a:r>
          </a:p>
          <a:p>
            <a:pPr marL="285750" indent="-285750" eaLnBrk="1" hangingPunct="1">
              <a:buFont typeface="Arial" charset="0"/>
              <a:buChar char="•"/>
            </a:pPr>
            <a:endParaRPr lang="en-US" altLang="en-US" sz="2200" b="1" dirty="0">
              <a:solidFill>
                <a:schemeClr val="accent2">
                  <a:lumMod val="60000"/>
                  <a:lumOff val="40000"/>
                </a:schemeClr>
              </a:solidFill>
              <a:latin typeface="Calibri" charset="0"/>
              <a:ea typeface="Calibri" charset="0"/>
              <a:cs typeface="Calibri" charset="0"/>
            </a:endParaRPr>
          </a:p>
        </p:txBody>
      </p:sp>
      <p:sp>
        <p:nvSpPr>
          <p:cNvPr id="36" name="TextBox 62"/>
          <p:cNvSpPr txBox="1">
            <a:spLocks noChangeArrowheads="1"/>
          </p:cNvSpPr>
          <p:nvPr/>
        </p:nvSpPr>
        <p:spPr bwMode="auto">
          <a:xfrm>
            <a:off x="6372868" y="3681875"/>
            <a:ext cx="376797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Upcoming</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NVLink</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Lower latency (~100ns)</a:t>
            </a: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Higher bandwidth (80GB/s)</a:t>
            </a:r>
          </a:p>
        </p:txBody>
      </p:sp>
      <p:sp>
        <p:nvSpPr>
          <p:cNvPr id="37" name="Content Placeholder 2"/>
          <p:cNvSpPr txBox="1">
            <a:spLocks/>
          </p:cNvSpPr>
          <p:nvPr/>
        </p:nvSpPr>
        <p:spPr>
          <a:xfrm>
            <a:off x="5013702" y="5045244"/>
            <a:ext cx="5683398"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800" b="1" kern="0" dirty="0" smtClean="0">
                <a:solidFill>
                  <a:srgbClr val="002060"/>
                </a:solidFill>
              </a:rPr>
              <a:t>GPU can access CPU memory at much higher BW &amp; lower latency</a:t>
            </a:r>
            <a:endParaRPr lang="en-US" sz="2800" b="1" kern="0" dirty="0" smtClean="0">
              <a:solidFill>
                <a:srgbClr val="002060"/>
              </a:solidFill>
            </a:endParaRPr>
          </a:p>
        </p:txBody>
      </p:sp>
    </p:spTree>
    <p:extLst>
      <p:ext uri="{BB962C8B-B14F-4D97-AF65-F5344CB8AC3E}">
        <p14:creationId xmlns:p14="http://schemas.microsoft.com/office/powerpoint/2010/main" val="13699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care about BW?</a:t>
            </a:r>
            <a:endParaRPr lang="en-US" dirty="0"/>
          </a:p>
        </p:txBody>
      </p:sp>
      <p:sp>
        <p:nvSpPr>
          <p:cNvPr id="3" name="Content Placeholder 2"/>
          <p:cNvSpPr>
            <a:spLocks noGrp="1"/>
          </p:cNvSpPr>
          <p:nvPr>
            <p:ph idx="1"/>
          </p:nvPr>
        </p:nvSpPr>
        <p:spPr/>
        <p:txBody>
          <a:bodyPr/>
          <a:lstStyle/>
          <a:p>
            <a:r>
              <a:rPr lang="en-US" dirty="0" smtClean="0"/>
              <a:t>Add BW/latency graph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a:t>
            </a:fld>
            <a:endParaRPr lang="en-US" dirty="0"/>
          </a:p>
        </p:txBody>
      </p:sp>
    </p:spTree>
    <p:extLst>
      <p:ext uri="{BB962C8B-B14F-4D97-AF65-F5344CB8AC3E}">
        <p14:creationId xmlns:p14="http://schemas.microsoft.com/office/powerpoint/2010/main" val="1012672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t>
            </a:r>
            <a:r>
              <a:rPr lang="en-US" dirty="0" smtClean="0"/>
              <a:t>data placement policies</a:t>
            </a:r>
            <a:endParaRPr lang="en-US" dirty="0"/>
          </a:p>
        </p:txBody>
      </p:sp>
      <p:sp>
        <p:nvSpPr>
          <p:cNvPr id="3" name="Content Placeholder 2"/>
          <p:cNvSpPr>
            <a:spLocks noGrp="1"/>
          </p:cNvSpPr>
          <p:nvPr>
            <p:ph idx="1"/>
          </p:nvPr>
        </p:nvSpPr>
        <p:spPr/>
        <p:txBody>
          <a:bodyPr/>
          <a:lstStyle/>
          <a:p>
            <a:r>
              <a:rPr lang="en-US" dirty="0" smtClean="0"/>
              <a:t>Non-uniform memory access (NUMA) policies in OS</a:t>
            </a:r>
          </a:p>
          <a:p>
            <a:pPr lvl="1"/>
            <a:r>
              <a:rPr lang="en-US" dirty="0" smtClean="0"/>
              <a:t>Local placement: optimize for lowering data access latency</a:t>
            </a:r>
          </a:p>
          <a:p>
            <a:pPr lvl="1"/>
            <a:r>
              <a:rPr lang="en-US" dirty="0" smtClean="0"/>
              <a:t>Interleave placement: distributes data equally among memory nodes</a:t>
            </a:r>
          </a:p>
          <a:p>
            <a:pPr lvl="1"/>
            <a:endParaRPr lang="en-US" dirty="0" smtClean="0"/>
          </a:p>
          <a:p>
            <a:r>
              <a:rPr lang="en-US" dirty="0" smtClean="0"/>
              <a:t>OS doesn’t have bandwidth differential information</a:t>
            </a:r>
          </a:p>
          <a:p>
            <a:pPr lvl="1"/>
            <a:r>
              <a:rPr lang="en-US" dirty="0" smtClean="0"/>
              <a:t>For example: difference in BW of CPU and graphics memory (2-8x)</a:t>
            </a:r>
            <a:endParaRPr lang="en-US" dirty="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a:t>
            </a:fld>
            <a:endParaRPr lang="en-US" dirty="0"/>
          </a:p>
        </p:txBody>
      </p:sp>
      <p:sp>
        <p:nvSpPr>
          <p:cNvPr id="5" name="Content Placeholder 2"/>
          <p:cNvSpPr txBox="1">
            <a:spLocks/>
          </p:cNvSpPr>
          <p:nvPr/>
        </p:nvSpPr>
        <p:spPr>
          <a:xfrm>
            <a:off x="389744" y="5045244"/>
            <a:ext cx="10193312"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Due to lack of information, OS cannot place data efficiently</a:t>
            </a:r>
            <a:endParaRPr lang="en-US" sz="3000" b="1" kern="0" dirty="0" smtClean="0">
              <a:solidFill>
                <a:srgbClr val="FF0000"/>
              </a:solidFill>
            </a:endParaRPr>
          </a:p>
        </p:txBody>
      </p:sp>
    </p:spTree>
    <p:extLst>
      <p:ext uri="{BB962C8B-B14F-4D97-AF65-F5344CB8AC3E}">
        <p14:creationId xmlns:p14="http://schemas.microsoft.com/office/powerpoint/2010/main" val="8452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r>
              <a:rPr lang="en-US" sz="2600" dirty="0" smtClean="0"/>
              <a:t>Utilize bandwidth of all the available memory zones</a:t>
            </a:r>
            <a:endParaRPr lang="en-US" sz="2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604853497"/>
              </p:ext>
            </p:extLst>
          </p:nvPr>
        </p:nvGraphicFramePr>
        <p:xfrm>
          <a:off x="2540417" y="1937975"/>
          <a:ext cx="5891966" cy="4024546"/>
        </p:xfrm>
        <a:graphic>
          <a:graphicData uri="http://schemas.openxmlformats.org/drawingml/2006/chart">
            <c:chart xmlns:c="http://schemas.openxmlformats.org/drawingml/2006/chart" xmlns:r="http://schemas.openxmlformats.org/officeDocument/2006/relationships" r:id="rId2"/>
          </a:graphicData>
        </a:graphic>
      </p:graphicFrame>
      <p:sp>
        <p:nvSpPr>
          <p:cNvPr id="6" name="Content Placeholder 2"/>
          <p:cNvSpPr txBox="1">
            <a:spLocks/>
          </p:cNvSpPr>
          <p:nvPr/>
        </p:nvSpPr>
        <p:spPr>
          <a:xfrm>
            <a:off x="93785" y="5443034"/>
            <a:ext cx="1078523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a:t>
            </a:r>
            <a:r>
              <a:rPr lang="en-US" sz="3000" b="1" kern="0" smtClean="0">
                <a:solidFill>
                  <a:srgbClr val="FF0000"/>
                </a:solidFill>
              </a:rPr>
              <a:t>the GPU throughput</a:t>
            </a:r>
            <a:endParaRPr lang="en-US" sz="3000" b="1" kern="0" dirty="0" smtClean="0">
              <a:solidFill>
                <a:srgbClr val="FF0000"/>
              </a:solidFill>
            </a:endParaRPr>
          </a:p>
        </p:txBody>
      </p:sp>
      <p:sp>
        <p:nvSpPr>
          <p:cNvPr id="9" name="TextBox 8"/>
          <p:cNvSpPr txBox="1"/>
          <p:nvPr/>
        </p:nvSpPr>
        <p:spPr>
          <a:xfrm>
            <a:off x="1316753" y="3685570"/>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2074550" y="2884059"/>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7354744" y="3521228"/>
            <a:ext cx="3193724" cy="584775"/>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Tree>
    <p:extLst>
      <p:ext uri="{BB962C8B-B14F-4D97-AF65-F5344CB8AC3E}">
        <p14:creationId xmlns:p14="http://schemas.microsoft.com/office/powerpoint/2010/main" val="892262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coherence domain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14</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4" name="Rounded Rectangle 33"/>
          <p:cNvSpPr/>
          <p:nvPr/>
        </p:nvSpPr>
        <p:spPr>
          <a:xfrm>
            <a:off x="395348" y="3362834"/>
            <a:ext cx="719145" cy="332066"/>
          </a:xfrm>
          <a:prstGeom prst="roundRect">
            <a:avLst/>
          </a:prstGeom>
          <a:solidFill>
            <a:schemeClr val="bg2">
              <a:lumMod val="20000"/>
              <a:lumOff val="80000"/>
            </a:schemeClr>
          </a:solidFill>
          <a:ln w="9525" cap="flat" cmpd="sng" algn="ctr">
            <a:noFill/>
            <a:prstDash val="solid"/>
          </a:ln>
          <a:effectLst/>
        </p:spPr>
        <p:txBody>
          <a:bodyPr rtlCol="0" anchor="ctr"/>
          <a:lstStyle/>
          <a:p>
            <a:pPr algn="ctr" defTabSz="914400" fontAlgn="auto">
              <a:spcBef>
                <a:spcPts val="0"/>
              </a:spcBef>
              <a:spcAft>
                <a:spcPts val="0"/>
              </a:spcAft>
              <a:defRPr/>
            </a:pPr>
            <a:r>
              <a:rPr lang="en-US" b="1" kern="0" smtClean="0">
                <a:solidFill>
                  <a:srgbClr val="000000"/>
                </a:solidFill>
                <a:latin typeface="Calibri"/>
                <a:ea typeface="+mn-ea"/>
              </a:rPr>
              <a:t>Page</a:t>
            </a:r>
            <a:endParaRPr lang="en-US" b="1" kern="0" dirty="0">
              <a:solidFill>
                <a:srgbClr val="000000"/>
              </a:solidFill>
              <a:latin typeface="Calibri"/>
              <a:ea typeface="+mn-ea"/>
            </a:endParaRPr>
          </a:p>
        </p:txBody>
      </p:sp>
      <p:sp>
        <p:nvSpPr>
          <p:cNvPr id="37" name="Rounded Rectangle 36"/>
          <p:cNvSpPr/>
          <p:nvPr/>
        </p:nvSpPr>
        <p:spPr>
          <a:xfrm>
            <a:off x="430908" y="3556855"/>
            <a:ext cx="562257" cy="179828"/>
          </a:xfrm>
          <a:prstGeom prst="roundRect">
            <a:avLst/>
          </a:prstGeom>
          <a:solidFill>
            <a:srgbClr val="FFFF00"/>
          </a:solidFill>
          <a:ln w="9525" cap="flat" cmpd="sng" algn="ctr">
            <a:noFill/>
            <a:prstDash val="solid"/>
          </a:ln>
          <a:effectLst/>
        </p:spPr>
        <p:txBody>
          <a:bodyPr rtlCol="0" anchor="ctr"/>
          <a:lstStyle/>
          <a:p>
            <a:pPr algn="ctr" defTabSz="914400" fontAlgn="auto">
              <a:spcBef>
                <a:spcPts val="0"/>
              </a:spcBef>
              <a:spcAft>
                <a:spcPts val="0"/>
              </a:spcAft>
              <a:defRPr/>
            </a:pPr>
            <a:r>
              <a:rPr lang="en-US" sz="1400" b="1" kern="0">
                <a:solidFill>
                  <a:srgbClr val="000000"/>
                </a:solidFill>
                <a:latin typeface="Calibri"/>
                <a:ea typeface="+mn-ea"/>
              </a:rPr>
              <a:t>L</a:t>
            </a:r>
            <a:r>
              <a:rPr lang="en-US" sz="1400" b="1" kern="0" smtClean="0">
                <a:solidFill>
                  <a:srgbClr val="000000"/>
                </a:solidFill>
                <a:latin typeface="Calibri"/>
                <a:ea typeface="+mn-ea"/>
              </a:rPr>
              <a:t>ine</a:t>
            </a:r>
            <a:endParaRPr lang="en-US" sz="1400" b="1" kern="0" dirty="0">
              <a:solidFill>
                <a:srgbClr val="000000"/>
              </a:solidFill>
              <a:latin typeface="Calibri"/>
              <a:ea typeface="+mn-ea"/>
            </a:endParaRPr>
          </a:p>
        </p:txBody>
      </p:sp>
      <p:cxnSp>
        <p:nvCxnSpPr>
          <p:cNvPr id="39" name="Straight Arrow Connector 38"/>
          <p:cNvCxnSpPr/>
          <p:nvPr/>
        </p:nvCxnSpPr>
        <p:spPr>
          <a:xfrm flipH="1">
            <a:off x="1300910" y="2312698"/>
            <a:ext cx="2230330" cy="1279599"/>
          </a:xfrm>
          <a:prstGeom prst="straightConnector1">
            <a:avLst/>
          </a:prstGeom>
          <a:ln w="31750">
            <a:solidFill>
              <a:schemeClr val="accent6"/>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Content Placeholder 2"/>
          <p:cNvSpPr>
            <a:spLocks noGrp="1"/>
          </p:cNvSpPr>
          <p:nvPr>
            <p:ph idx="1"/>
          </p:nvPr>
        </p:nvSpPr>
        <p:spPr>
          <a:xfrm>
            <a:off x="5079063" y="1180587"/>
            <a:ext cx="5740748" cy="4661142"/>
          </a:xfrm>
        </p:spPr>
        <p:txBody>
          <a:bodyPr/>
          <a:lstStyle/>
          <a:p>
            <a:pPr marL="0" indent="0">
              <a:buNone/>
            </a:pPr>
            <a:r>
              <a:rPr lang="en-US" dirty="0" smtClean="0"/>
              <a:t>Cache coherence</a:t>
            </a:r>
          </a:p>
          <a:p>
            <a:r>
              <a:rPr lang="en-US" i="1" dirty="0" smtClean="0">
                <a:solidFill>
                  <a:srgbClr val="002060"/>
                </a:solidFill>
              </a:rPr>
              <a:t>Improves</a:t>
            </a:r>
            <a:r>
              <a:rPr lang="en-US" dirty="0" smtClean="0">
                <a:solidFill>
                  <a:srgbClr val="002060"/>
                </a:solidFill>
              </a:rPr>
              <a:t> </a:t>
            </a:r>
            <a:r>
              <a:rPr lang="en-US" dirty="0" smtClean="0"/>
              <a:t>programmer productivity</a:t>
            </a:r>
          </a:p>
          <a:p>
            <a:r>
              <a:rPr lang="en-US" i="1" dirty="0" smtClean="0">
                <a:solidFill>
                  <a:srgbClr val="002060"/>
                </a:solidFill>
              </a:rPr>
              <a:t>Improves</a:t>
            </a:r>
            <a:r>
              <a:rPr lang="en-US" dirty="0" smtClean="0">
                <a:solidFill>
                  <a:srgbClr val="002060"/>
                </a:solidFill>
              </a:rPr>
              <a:t> </a:t>
            </a:r>
            <a:r>
              <a:rPr lang="en-US" dirty="0" smtClean="0"/>
              <a:t>performance </a:t>
            </a:r>
            <a:r>
              <a:rPr lang="en-US" dirty="0"/>
              <a:t>via fine-grained access to </a:t>
            </a:r>
            <a:r>
              <a:rPr lang="en-US" dirty="0" smtClean="0"/>
              <a:t>CPU memory</a:t>
            </a:r>
          </a:p>
          <a:p>
            <a:endParaRPr lang="en-US" dirty="0"/>
          </a:p>
          <a:p>
            <a:r>
              <a:rPr lang="en-US" dirty="0" smtClean="0"/>
              <a:t>But, </a:t>
            </a:r>
            <a:r>
              <a:rPr lang="en-US" i="1" dirty="0" smtClean="0">
                <a:solidFill>
                  <a:srgbClr val="FF0000"/>
                </a:solidFill>
              </a:rPr>
              <a:t>hard to implement</a:t>
            </a:r>
          </a:p>
          <a:p>
            <a:pPr lvl="1"/>
            <a:r>
              <a:rPr lang="en-US" dirty="0" smtClean="0"/>
              <a:t>Design complexity</a:t>
            </a:r>
          </a:p>
          <a:p>
            <a:pPr lvl="1"/>
            <a:r>
              <a:rPr lang="en-US" dirty="0" smtClean="0"/>
              <a:t>Vendor collaboration</a:t>
            </a:r>
            <a:endParaRPr lang="en-US" dirty="0"/>
          </a:p>
          <a:p>
            <a:endParaRPr lang="en-US" dirty="0"/>
          </a:p>
        </p:txBody>
      </p:sp>
    </p:spTree>
    <p:extLst>
      <p:ext uri="{BB962C8B-B14F-4D97-AF65-F5344CB8AC3E}">
        <p14:creationId xmlns:p14="http://schemas.microsoft.com/office/powerpoint/2010/main" val="1412690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1.06481E-6 -0.00823 C 0.00188 -0.01157 0.00405 -0.0144 0.00579 -0.01826 C 0.00695 -0.02135 0.00767 -0.02546 0.00883 -0.02855 C 0.01158 -0.03729 0.00998 -0.03035 0.0136 -0.03884 C 0.01505 -0.04192 0.0162 -0.04578 0.01765 -0.04912 C 0.0204 -0.05504 0.02214 -0.05838 0.02546 -0.06173 C 0.02648 -0.06276 0.02749 -0.06378 0.0285 -0.0643 C 0.02923 -0.06713 0.03183 -0.0769 0.03328 -0.07947 C 0.03458 -0.08179 0.03603 -0.08307 0.03733 -0.08487 C 0.03834 -0.08642 0.03921 -0.08848 0.04022 -0.08976 C 0.04369 -0.09465 0.04384 -0.09465 0.04717 -0.09748 C 0.05208 -0.11034 0.04572 -0.09516 0.05208 -0.10494 C 0.05295 -0.10622 0.05339 -0.10905 0.05411 -0.11034 C 0.05498 -0.1124 0.05614 -0.11342 0.057 -0.11522 C 0.06192 -0.12603 0.05845 -0.12371 0.06583 -0.13323 C 0.06713 -0.13477 0.06843 -0.13709 0.06988 -0.13812 C 0.07176 -0.14043 0.07408 -0.14043 0.07552 -0.14352 C 0.07769 -0.14686 0.07928 -0.15226 0.0816 -0.1538 C 0.09491 -0.16075 0.08044 -0.15226 0.08956 -0.15869 C 0.09346 -0.16126 0.09751 -0.16358 0.10127 -0.16615 C 0.10258 -0.16692 0.10388 -0.16821 0.10533 -0.16898 L 0.11212 -0.17104 C 0.1195 -0.16975 0.12124 -0.17104 0.12703 -0.16615 C 0.12891 -0.16486 0.13093 -0.16281 0.13296 -0.16126 C 0.13397 -0.16023 0.13498 -0.15998 0.13585 -0.15869 C 0.13715 -0.15715 0.13831 -0.15458 0.1399 -0.1538 C 0.14236 -0.15175 0.14511 -0.15226 0.14757 -0.15098 C 0.14887 -0.15046 0.15017 -0.14917 0.15148 -0.1484 C 0.15712 -0.13889 0.15249 -0.14506 0.16247 -0.14069 C 0.16377 -0.14043 0.16493 -0.13889 0.16638 -0.13812 C 0.18027 -0.13194 0.19879 -0.134 0.21079 -0.13323 C 0.21224 -0.13117 0.21398 -0.1304 0.21542 -0.12834 C 0.21933 -0.12345 0.21759 -0.12217 0.2215 -0.12011 C 0.22396 -0.11934 0.22671 -0.11883 0.22946 -0.11805 C 0.23192 -0.11574 0.23423 -0.1142 0.2364 -0.11034 C 0.24089 -0.10159 0.2377 -0.10236 0.2432 -0.09465 C 0.2445 -0.09336 0.24595 -0.09336 0.24725 -0.09259 C 0.24826 -0.08976 0.24913 -0.08719 0.25015 -0.08487 C 0.2513 -0.08179 0.25304 -0.07973 0.2542 -0.0769 C 0.25767 -0.0679 0.25622 -0.0679 0.25897 -0.05915 C 0.25984 -0.05633 0.261 -0.05427 0.26201 -0.05144 C 0.26317 -0.04835 0.26389 -0.04449 0.2649 -0.04141 C 0.26592 -0.03858 0.26693 -0.03652 0.26794 -0.03369 C 0.26866 -0.03112 0.26924 -0.02855 0.26982 -0.02598 C 0.27069 -0.02289 0.27098 -0.01852 0.27185 -0.01594 C 0.27387 -0.00951 0.27561 -2.05761E-6 0.27865 0.00206 C 0.28371 0.0054 0.2814 0.00335 0.28559 0.00746 C 0.28675 0.01595 0.28588 0.01286 0.28776 0.01775 " pathEditMode="relative" rAng="0" ptsTypes="AAAAAAAAAAAAAAAAAAAAAAAAAAAAAAAAAAAAAAAAAAAAAAAA">
                                      <p:cBhvr>
                                        <p:cTn id="15" dur="2000" fill="hold"/>
                                        <p:tgtEl>
                                          <p:spTgt spid="34"/>
                                        </p:tgtEl>
                                        <p:attrNameLst>
                                          <p:attrName>ppt_x</p:attrName>
                                          <p:attrName>ppt_y</p:attrName>
                                        </p:attrNameLst>
                                      </p:cBhvr>
                                      <p:rCtr x="14381" y="-684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1" nodeType="clickEffect">
                                  <p:stCondLst>
                                    <p:cond delay="0"/>
                                  </p:stCondLst>
                                  <p:childTnLst>
                                    <p:animMotion origin="layout" path="M -4.81481E-6 -2.18107E-6 C 0.00463 -0.10879 0.00955 -0.21733 0.05686 -0.26106 C 0.10446 -0.30478 0.28444 -0.26286 0.28444 -0.2626 L 0.28444 -0.26286 " pathEditMode="relative" rAng="0" ptsTypes="AAAA">
                                      <p:cBhvr>
                                        <p:cTn id="27" dur="2000" fill="hold"/>
                                        <p:tgtEl>
                                          <p:spTgt spid="37"/>
                                        </p:tgtEl>
                                        <p:attrNameLst>
                                          <p:attrName>ppt_x</p:attrName>
                                          <p:attrName>ppt_y</p:attrName>
                                        </p:attrNameLst>
                                      </p:cBhvr>
                                      <p:rCtr x="14222" y="-14069"/>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7" grpId="0" animBg="1"/>
      <p:bldP spid="37" grpId="1" animBg="1"/>
      <p:bldP spid="37"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p:txBody>
          <a:bodyPr anchor="t"/>
          <a:lstStyle/>
          <a:p>
            <a:r>
              <a:rPr lang="en-US" dirty="0" smtClean="0"/>
              <a:t>GPU caches only if CPU is not caching, GPU is latency tolerant</a:t>
            </a:r>
          </a:p>
          <a:p>
            <a:r>
              <a:rPr lang="en-US" dirty="0" smtClean="0"/>
              <a:t>CPU and GPU cache coherence protocols may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15</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385935702"/>
              </p:ext>
            </p:extLst>
          </p:nvPr>
        </p:nvGraphicFramePr>
        <p:xfrm>
          <a:off x="1387061" y="2200937"/>
          <a:ext cx="8198678" cy="380114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8544101" y="2290747"/>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207615" y="1921415"/>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smtClean="0">
                <a:solidFill>
                  <a:srgbClr val="FF0000"/>
                </a:solidFill>
              </a:rPr>
              <a:t>93</a:t>
            </a:r>
            <a:r>
              <a:rPr lang="en-US" b="1" kern="0" dirty="0" smtClean="0">
                <a:solidFill>
                  <a:srgbClr val="FF0000"/>
                </a:solidFill>
              </a:rPr>
              <a:t>%</a:t>
            </a:r>
            <a:endParaRPr lang="en-US" b="1" kern="0" dirty="0">
              <a:solidFill>
                <a:srgbClr val="FF0000"/>
              </a:solidFill>
            </a:endParaRPr>
          </a:p>
        </p:txBody>
      </p:sp>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endParaRPr lang="en-US" sz="3000" b="1" kern="0" dirty="0" smtClean="0">
              <a:solidFill>
                <a:srgbClr val="FF0000"/>
              </a:solidFill>
            </a:endParaRP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0" y="3774276"/>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757797"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453940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Adoption in production system</a:t>
            </a:r>
            <a:endParaRPr lang="en-US" dirty="0"/>
          </a:p>
        </p:txBody>
      </p:sp>
      <p:sp>
        <p:nvSpPr>
          <p:cNvPr id="3" name="Content Placeholder 2"/>
          <p:cNvSpPr>
            <a:spLocks noGrp="1"/>
          </p:cNvSpPr>
          <p:nvPr>
            <p:ph idx="1"/>
          </p:nvPr>
        </p:nvSpPr>
        <p:spPr/>
        <p:txBody>
          <a:bodyPr/>
          <a:lstStyle/>
          <a:p>
            <a:r>
              <a:rPr lang="en-US" dirty="0" smtClean="0"/>
              <a:t>Selective caching</a:t>
            </a:r>
          </a:p>
          <a:p>
            <a:pPr lvl="1"/>
            <a:r>
              <a:rPr lang="en-US" dirty="0" smtClean="0"/>
              <a:t>Influenced Pascal design</a:t>
            </a:r>
          </a:p>
          <a:p>
            <a:pPr lvl="1"/>
            <a:r>
              <a:rPr lang="en-US" dirty="0" err="1" smtClean="0"/>
              <a:t>NVLink</a:t>
            </a:r>
            <a:r>
              <a:rPr lang="en-US" dirty="0" smtClean="0"/>
              <a:t> supports variable link transfers</a:t>
            </a:r>
          </a:p>
          <a:p>
            <a:pPr lvl="1"/>
            <a:endParaRPr lang="en-US" dirty="0"/>
          </a:p>
          <a:p>
            <a:r>
              <a:rPr lang="en-US" dirty="0" smtClean="0"/>
              <a:t>Page migration policies</a:t>
            </a:r>
          </a:p>
          <a:p>
            <a:pPr lvl="1"/>
            <a:r>
              <a:rPr lang="en-US" dirty="0" smtClean="0"/>
              <a:t>Prefetching techniques supported by unified virtual memory (UVM)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16</a:t>
            </a:fld>
            <a:endParaRPr lang="en-US" dirty="0"/>
          </a:p>
        </p:txBody>
      </p:sp>
    </p:spTree>
    <p:extLst>
      <p:ext uri="{BB962C8B-B14F-4D97-AF65-F5344CB8AC3E}">
        <p14:creationId xmlns:p14="http://schemas.microsoft.com/office/powerpoint/2010/main" val="1289592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2">
                    <a:lumMod val="60000"/>
                    <a:lumOff val="40000"/>
                  </a:schemeClr>
                </a:solidFill>
              </a:rPr>
              <a:t>Bandwidth-asymmetric </a:t>
            </a:r>
            <a:r>
              <a:rPr lang="en-US" dirty="0" smtClean="0">
                <a:solidFill>
                  <a:schemeClr val="bg2">
                    <a:lumMod val="60000"/>
                    <a:lumOff val="40000"/>
                  </a:schemeClr>
                </a:solidFill>
              </a:rPr>
              <a:t>systems</a:t>
            </a:r>
          </a:p>
          <a:p>
            <a:pPr lvl="1"/>
            <a:r>
              <a:rPr lang="en-US" dirty="0" smtClean="0">
                <a:solidFill>
                  <a:schemeClr val="bg2">
                    <a:lumMod val="60000"/>
                    <a:lumOff val="40000"/>
                  </a:schemeClr>
                </a:solidFill>
              </a:rPr>
              <a:t>Policies maximizing</a:t>
            </a:r>
            <a:r>
              <a:rPr lang="en-US" dirty="0" smtClean="0">
                <a:solidFill>
                  <a:schemeClr val="bg2">
                    <a:lumMod val="60000"/>
                    <a:lumOff val="40000"/>
                  </a:schemeClr>
                </a:solidFill>
              </a:rPr>
              <a:t> memory bandwidth (BW) for GPGPU applications</a:t>
            </a:r>
            <a:endParaRPr lang="en-US" dirty="0" smtClean="0">
              <a:solidFill>
                <a:schemeClr val="bg2">
                  <a:lumMod val="60000"/>
                  <a:lumOff val="40000"/>
                </a:schemeClr>
              </a:solidFill>
            </a:endParaRPr>
          </a:p>
          <a:p>
            <a:endParaRPr lang="en-US" dirty="0" smtClean="0">
              <a:solidFill>
                <a:schemeClr val="bg2">
                  <a:lumMod val="60000"/>
                  <a:lumOff val="40000"/>
                </a:schemeClr>
              </a:solidFill>
            </a:endParaRPr>
          </a:p>
          <a:p>
            <a:r>
              <a:rPr lang="en-US" dirty="0" smtClean="0">
                <a:solidFill>
                  <a:schemeClr val="bg2">
                    <a:lumMod val="60000"/>
                    <a:lumOff val="40000"/>
                  </a:schemeClr>
                </a:solidFill>
              </a:rPr>
              <a:t>Different coherence domains</a:t>
            </a:r>
          </a:p>
          <a:p>
            <a:pPr lvl="1"/>
            <a:r>
              <a:rPr lang="en-US" dirty="0" smtClean="0">
                <a:solidFill>
                  <a:schemeClr val="bg2">
                    <a:lumMod val="60000"/>
                    <a:lumOff val="40000"/>
                  </a:schemeClr>
                </a:solidFill>
              </a:rPr>
              <a:t>Simplify HW cache coherence implementation</a:t>
            </a:r>
          </a:p>
          <a:p>
            <a:endParaRPr lang="en-US" dirty="0" smtClean="0"/>
          </a:p>
          <a:p>
            <a:r>
              <a:rPr lang="en-US" dirty="0" smtClean="0"/>
              <a:t>Cheaper memory </a:t>
            </a:r>
            <a:r>
              <a:rPr lang="en-US" dirty="0" smtClean="0"/>
              <a:t>technologies</a:t>
            </a:r>
          </a:p>
          <a:p>
            <a:pPr lvl="1"/>
            <a:r>
              <a:rPr lang="en-US" dirty="0" smtClean="0"/>
              <a:t>A case for deploying cheaper but slower memories to increase perf/$</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17</a:t>
            </a:fld>
            <a:endParaRPr lang="en-US" dirty="0"/>
          </a:p>
        </p:txBody>
      </p:sp>
    </p:spTree>
    <p:extLst>
      <p:ext uri="{BB962C8B-B14F-4D97-AF65-F5344CB8AC3E}">
        <p14:creationId xmlns:p14="http://schemas.microsoft.com/office/powerpoint/2010/main" val="934419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of data-center/cloud apps</a:t>
            </a:r>
            <a:endParaRPr lang="en-US" dirty="0"/>
          </a:p>
        </p:txBody>
      </p:sp>
      <p:sp>
        <p:nvSpPr>
          <p:cNvPr id="3" name="Content Placeholder 2"/>
          <p:cNvSpPr>
            <a:spLocks noGrp="1"/>
          </p:cNvSpPr>
          <p:nvPr>
            <p:ph idx="1"/>
          </p:nvPr>
        </p:nvSpPr>
        <p:spPr/>
        <p:txBody>
          <a:bodyPr anchor="t"/>
          <a:lstStyle/>
          <a:p>
            <a:endParaRPr lang="en-US" dirty="0" smtClean="0"/>
          </a:p>
          <a:p>
            <a:r>
              <a:rPr lang="en-US" dirty="0" smtClean="0"/>
              <a:t>Map datasets in memory</a:t>
            </a:r>
          </a:p>
          <a:p>
            <a:pPr lvl="1"/>
            <a:r>
              <a:rPr lang="en-US" dirty="0"/>
              <a:t>R</a:t>
            </a:r>
            <a:r>
              <a:rPr lang="en-US" dirty="0" smtClean="0"/>
              <a:t>educes data access latency</a:t>
            </a:r>
            <a:r>
              <a:rPr lang="en-US" dirty="0"/>
              <a:t> </a:t>
            </a:r>
            <a:r>
              <a:rPr lang="en-US" dirty="0"/>
              <a:t>➤ </a:t>
            </a:r>
            <a:r>
              <a:rPr lang="en-US" dirty="0" smtClean="0"/>
              <a:t>performance benefit</a:t>
            </a:r>
            <a:endParaRPr lang="en-US" dirty="0" smtClean="0"/>
          </a:p>
          <a:p>
            <a:pPr lvl="1"/>
            <a:r>
              <a:rPr lang="en-US" dirty="0" smtClean="0"/>
              <a:t>Reduces CPU time to run app ➤ lower cost</a:t>
            </a:r>
          </a:p>
          <a:p>
            <a:endParaRPr lang="en-US" dirty="0" smtClean="0"/>
          </a:p>
          <a:p>
            <a:endParaRPr lang="en-US" dirty="0" smtClean="0"/>
          </a:p>
          <a:p>
            <a:r>
              <a:rPr lang="en-US" dirty="0" smtClean="0"/>
              <a:t>Increased memory installed / machine</a:t>
            </a:r>
          </a:p>
          <a:p>
            <a:pPr lvl="1"/>
            <a:r>
              <a:rPr lang="en-US" dirty="0" smtClean="0"/>
              <a:t>Memory is expensive, 30% of the machine cost</a:t>
            </a:r>
          </a:p>
          <a:p>
            <a:pPr lvl="1"/>
            <a:r>
              <a:rPr lang="en-US" dirty="0" smtClean="0"/>
              <a:t>3-10% of the data-center total cost of ownership</a:t>
            </a:r>
          </a:p>
        </p:txBody>
      </p:sp>
      <p:sp>
        <p:nvSpPr>
          <p:cNvPr id="4" name="Slide Number Placeholder 3"/>
          <p:cNvSpPr>
            <a:spLocks noGrp="1"/>
          </p:cNvSpPr>
          <p:nvPr>
            <p:ph type="sldNum" sz="quarter" idx="4"/>
          </p:nvPr>
        </p:nvSpPr>
        <p:spPr/>
        <p:txBody>
          <a:bodyPr/>
          <a:lstStyle/>
          <a:p>
            <a:fld id="{24EAD923-3004-4A31-84C7-9B440B785588}" type="slidenum">
              <a:rPr lang="en-US" smtClean="0"/>
              <a:pPr/>
              <a:t>18</a:t>
            </a:fld>
            <a:endParaRPr lang="en-US" dirty="0"/>
          </a:p>
        </p:txBody>
      </p:sp>
      <p:grpSp>
        <p:nvGrpSpPr>
          <p:cNvPr id="12" name="Group 11"/>
          <p:cNvGrpSpPr/>
          <p:nvPr/>
        </p:nvGrpSpPr>
        <p:grpSpPr>
          <a:xfrm>
            <a:off x="7348921" y="2358676"/>
            <a:ext cx="3623879" cy="1932316"/>
            <a:chOff x="7348921" y="931789"/>
            <a:chExt cx="3623879" cy="1932316"/>
          </a:xfrm>
        </p:grpSpPr>
        <p:pic>
          <p:nvPicPr>
            <p:cNvPr id="5" name="Picture 4"/>
            <p:cNvPicPr>
              <a:picLocks noChangeAspect="1"/>
            </p:cNvPicPr>
            <p:nvPr/>
          </p:nvPicPr>
          <p:blipFill>
            <a:blip r:embed="rId2"/>
            <a:stretch>
              <a:fillRect/>
            </a:stretch>
          </p:blipFill>
          <p:spPr>
            <a:xfrm>
              <a:off x="7348921" y="931789"/>
              <a:ext cx="1581007" cy="1061698"/>
            </a:xfrm>
            <a:prstGeom prst="rect">
              <a:avLst/>
            </a:prstGeom>
          </p:spPr>
        </p:pic>
        <p:pic>
          <p:nvPicPr>
            <p:cNvPr id="6" name="Picture 5"/>
            <p:cNvPicPr>
              <a:picLocks noChangeAspect="1"/>
            </p:cNvPicPr>
            <p:nvPr/>
          </p:nvPicPr>
          <p:blipFill>
            <a:blip r:embed="rId3"/>
            <a:stretch>
              <a:fillRect/>
            </a:stretch>
          </p:blipFill>
          <p:spPr>
            <a:xfrm>
              <a:off x="9093640" y="1072075"/>
              <a:ext cx="1677239" cy="556205"/>
            </a:xfrm>
            <a:prstGeom prst="rect">
              <a:avLst/>
            </a:prstGeom>
          </p:spPr>
        </p:pic>
        <p:pic>
          <p:nvPicPr>
            <p:cNvPr id="7" name="Picture 6"/>
            <p:cNvPicPr>
              <a:picLocks noChangeAspect="1"/>
            </p:cNvPicPr>
            <p:nvPr/>
          </p:nvPicPr>
          <p:blipFill>
            <a:blip r:embed="rId4"/>
            <a:stretch>
              <a:fillRect/>
            </a:stretch>
          </p:blipFill>
          <p:spPr>
            <a:xfrm>
              <a:off x="8929928" y="1811829"/>
              <a:ext cx="1840951" cy="321653"/>
            </a:xfrm>
            <a:prstGeom prst="rect">
              <a:avLst/>
            </a:prstGeom>
          </p:spPr>
        </p:pic>
        <p:pic>
          <p:nvPicPr>
            <p:cNvPr id="8" name="Picture 7"/>
            <p:cNvPicPr>
              <a:picLocks noChangeAspect="1"/>
            </p:cNvPicPr>
            <p:nvPr/>
          </p:nvPicPr>
          <p:blipFill>
            <a:blip r:embed="rId5"/>
            <a:stretch>
              <a:fillRect/>
            </a:stretch>
          </p:blipFill>
          <p:spPr>
            <a:xfrm>
              <a:off x="7432660" y="2112228"/>
              <a:ext cx="1413529" cy="751877"/>
            </a:xfrm>
            <a:prstGeom prst="rect">
              <a:avLst/>
            </a:prstGeom>
          </p:spPr>
        </p:pic>
        <p:pic>
          <p:nvPicPr>
            <p:cNvPr id="10" name="Picture 9"/>
            <p:cNvPicPr>
              <a:picLocks noChangeAspect="1"/>
            </p:cNvPicPr>
            <p:nvPr/>
          </p:nvPicPr>
          <p:blipFill>
            <a:blip r:embed="rId6"/>
            <a:stretch>
              <a:fillRect/>
            </a:stretch>
          </p:blipFill>
          <p:spPr>
            <a:xfrm>
              <a:off x="8949995" y="2306524"/>
              <a:ext cx="2022805" cy="466801"/>
            </a:xfrm>
            <a:prstGeom prst="rect">
              <a:avLst/>
            </a:prstGeom>
          </p:spPr>
        </p:pic>
      </p:grpSp>
      <p:sp>
        <p:nvSpPr>
          <p:cNvPr id="11"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i="1" kern="0" dirty="0" smtClean="0">
                <a:solidFill>
                  <a:srgbClr val="FF0000"/>
                </a:solidFill>
              </a:rPr>
              <a:t>Goal</a:t>
            </a:r>
            <a:r>
              <a:rPr lang="en-US" sz="3000" b="1" kern="0" dirty="0" smtClean="0">
                <a:solidFill>
                  <a:srgbClr val="FF0000"/>
                </a:solidFill>
              </a:rPr>
              <a:t>: Increase performance per unit cost</a:t>
            </a:r>
            <a:endParaRPr lang="en-US" sz="3000" b="1" kern="0" dirty="0" smtClean="0">
              <a:solidFill>
                <a:srgbClr val="FF0000"/>
              </a:solidFill>
            </a:endParaRPr>
          </a:p>
        </p:txBody>
      </p:sp>
    </p:spTree>
    <p:extLst>
      <p:ext uri="{BB962C8B-B14F-4D97-AF65-F5344CB8AC3E}">
        <p14:creationId xmlns:p14="http://schemas.microsoft.com/office/powerpoint/2010/main" val="1441457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High-memory instances in cloud</a:t>
            </a:r>
            <a:endParaRPr lang="en-US" dirty="0"/>
          </a:p>
        </p:txBody>
      </p:sp>
      <p:pic>
        <p:nvPicPr>
          <p:cNvPr id="6" name="Content Placeholder 5"/>
          <p:cNvPicPr>
            <a:picLocks noGrp="1" noChangeAspect="1"/>
          </p:cNvPicPr>
          <p:nvPr>
            <p:ph idx="1"/>
          </p:nvPr>
        </p:nvPicPr>
        <p:blipFill>
          <a:blip r:embed="rId2"/>
          <a:stretch>
            <a:fillRect/>
          </a:stretch>
        </p:blipFill>
        <p:spPr>
          <a:xfrm>
            <a:off x="4749458" y="1057366"/>
            <a:ext cx="6037425" cy="3396399"/>
          </a:xfrm>
          <a:prstGeom prst="rect">
            <a:avLst/>
          </a:prstGeom>
        </p:spPr>
      </p:pic>
      <p:sp>
        <p:nvSpPr>
          <p:cNvPr id="4" name="Slide Number Placeholder 3"/>
          <p:cNvSpPr>
            <a:spLocks noGrp="1"/>
          </p:cNvSpPr>
          <p:nvPr>
            <p:ph type="sldNum" sz="quarter" idx="4"/>
          </p:nvPr>
        </p:nvSpPr>
        <p:spPr/>
        <p:txBody>
          <a:bodyPr/>
          <a:lstStyle/>
          <a:p>
            <a:fld id="{24EAD923-3004-4A31-84C7-9B440B785588}" type="slidenum">
              <a:rPr lang="en-US" smtClean="0"/>
              <a:pPr/>
              <a:t>19</a:t>
            </a:fld>
            <a:endParaRPr lang="en-US" dirty="0"/>
          </a:p>
        </p:txBody>
      </p:sp>
      <p:pic>
        <p:nvPicPr>
          <p:cNvPr id="5" name="Picture 4"/>
          <p:cNvPicPr>
            <a:picLocks noChangeAspect="1"/>
          </p:cNvPicPr>
          <p:nvPr/>
        </p:nvPicPr>
        <p:blipFill>
          <a:blip r:embed="rId3"/>
          <a:stretch>
            <a:fillRect/>
          </a:stretch>
        </p:blipFill>
        <p:spPr>
          <a:xfrm>
            <a:off x="130854" y="1057366"/>
            <a:ext cx="4618604" cy="4064135"/>
          </a:xfrm>
          <a:prstGeom prst="rect">
            <a:avLst/>
          </a:prstGeom>
        </p:spPr>
      </p:pic>
      <p:sp>
        <p:nvSpPr>
          <p:cNvPr id="7" name="TextBox 6"/>
          <p:cNvSpPr txBox="1"/>
          <p:nvPr/>
        </p:nvSpPr>
        <p:spPr>
          <a:xfrm>
            <a:off x="8245365" y="4440440"/>
            <a:ext cx="2396359" cy="307777"/>
          </a:xfrm>
          <a:prstGeom prst="rect">
            <a:avLst/>
          </a:prstGeom>
          <a:noFill/>
        </p:spPr>
        <p:txBody>
          <a:bodyPr wrap="square" rtlCol="0">
            <a:spAutoFit/>
          </a:bodyPr>
          <a:lstStyle/>
          <a:p>
            <a:pPr algn="ctr"/>
            <a:r>
              <a:rPr lang="en-US" sz="1400" smtClean="0">
                <a:latin typeface="Calibri" charset="0"/>
                <a:ea typeface="Calibri" charset="0"/>
                <a:cs typeface="Calibri" charset="0"/>
              </a:rPr>
              <a:t>Online accessed: Feb 12, 2017</a:t>
            </a:r>
            <a:endParaRPr lang="en-US" sz="1400">
              <a:latin typeface="Calibri" charset="0"/>
              <a:ea typeface="Calibri" charset="0"/>
              <a:cs typeface="Calibri" charset="0"/>
            </a:endParaRPr>
          </a:p>
        </p:txBody>
      </p:sp>
      <p:sp>
        <p:nvSpPr>
          <p:cNvPr id="8"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2-10x expensive than standard instance</a:t>
            </a:r>
            <a:endParaRPr lang="en-US" sz="3000" b="1" kern="0" dirty="0" smtClean="0">
              <a:solidFill>
                <a:srgbClr val="FF0000"/>
              </a:solidFill>
            </a:endParaRPr>
          </a:p>
        </p:txBody>
      </p:sp>
    </p:spTree>
    <p:extLst>
      <p:ext uri="{BB962C8B-B14F-4D97-AF65-F5344CB8AC3E}">
        <p14:creationId xmlns:p14="http://schemas.microsoft.com/office/powerpoint/2010/main" val="910165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a:t>
            </a:r>
            <a:r>
              <a:rPr lang="en-US" dirty="0"/>
              <a:t>m</a:t>
            </a:r>
            <a:r>
              <a:rPr lang="en-US" dirty="0" smtClean="0"/>
              <a:t>emory </a:t>
            </a:r>
            <a:r>
              <a:rPr lang="en-US" dirty="0"/>
              <a:t>s</a:t>
            </a:r>
            <a:r>
              <a:rPr lang="en-US" dirty="0" smtClean="0"/>
              <a:t>ystems</a:t>
            </a:r>
            <a:endParaRPr lang="en-US" dirty="0"/>
          </a:p>
        </p:txBody>
      </p:sp>
      <p:sp>
        <p:nvSpPr>
          <p:cNvPr id="3" name="Content Placeholder 2"/>
          <p:cNvSpPr>
            <a:spLocks noGrp="1"/>
          </p:cNvSpPr>
          <p:nvPr>
            <p:ph idx="1"/>
          </p:nvPr>
        </p:nvSpPr>
        <p:spPr>
          <a:xfrm>
            <a:off x="480447" y="968642"/>
            <a:ext cx="10011906" cy="4843221"/>
          </a:xfrm>
        </p:spPr>
        <p:txBody>
          <a:bodyPr anchor="t"/>
          <a:lstStyle/>
          <a:p>
            <a:pPr marL="0" indent="0" algn="ctr">
              <a:buNone/>
            </a:pPr>
            <a:r>
              <a:rPr lang="en-US" dirty="0" smtClean="0"/>
              <a:t>Found everywhere: supercomputers, data-centers, cloud-services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sz="800" b="1" i="1" dirty="0" smtClean="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2</a:t>
            </a:fld>
            <a:endParaRPr lang="en-US" dirty="0"/>
          </a:p>
        </p:txBody>
      </p:sp>
    </p:spTree>
    <p:extLst>
      <p:ext uri="{BB962C8B-B14F-4D97-AF65-F5344CB8AC3E}">
        <p14:creationId xmlns:p14="http://schemas.microsoft.com/office/powerpoint/2010/main" val="654026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20</a:t>
            </a:fld>
            <a:endParaRPr lang="en-US" dirty="0"/>
          </a:p>
        </p:txBody>
      </p:sp>
      <p:graphicFrame>
        <p:nvGraphicFramePr>
          <p:cNvPr id="10" name="Table 9"/>
          <p:cNvGraphicFramePr>
            <a:graphicFrameLocks noGrp="1"/>
          </p:cNvGraphicFramePr>
          <p:nvPr>
            <p:extLst/>
          </p:nvPr>
        </p:nvGraphicFramePr>
        <p:xfrm>
          <a:off x="1410852" y="883876"/>
          <a:ext cx="8144359" cy="149352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0" name="Rounded Rectangle 3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1" name="Rounded Rectangle 4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2" name="Rounded Rectangle 4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endParaRPr lang="en-US" sz="2000" b="1" kern="0" dirty="0">
                <a:solidFill>
                  <a:srgbClr val="000000"/>
                </a:solidFill>
                <a:latin typeface="Calibri"/>
                <a:ea typeface="+mn-ea"/>
              </a:endParaRP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Tree>
    <p:extLst>
      <p:ext uri="{BB962C8B-B14F-4D97-AF65-F5344CB8AC3E}">
        <p14:creationId xmlns:p14="http://schemas.microsoft.com/office/powerpoint/2010/main" val="32969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21</a:t>
            </a:fld>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585227758"/>
              </p:ext>
            </p:extLst>
          </p:nvPr>
        </p:nvGraphicFramePr>
        <p:xfrm>
          <a:off x="1410852" y="883876"/>
          <a:ext cx="8144359" cy="149352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grpSp>
        <p:nvGrpSpPr>
          <p:cNvPr id="43" name="Shape 186"/>
          <p:cNvGrpSpPr/>
          <p:nvPr/>
        </p:nvGrpSpPr>
        <p:grpSpPr>
          <a:xfrm>
            <a:off x="4285538" y="4777508"/>
            <a:ext cx="2607995" cy="509232"/>
            <a:chOff x="256900" y="4896937"/>
            <a:chExt cx="2897767" cy="565813"/>
          </a:xfrm>
        </p:grpSpPr>
        <p:sp>
          <p:nvSpPr>
            <p:cNvPr id="44" name="Shape 187"/>
            <p:cNvSpPr/>
            <p:nvPr/>
          </p:nvSpPr>
          <p:spPr>
            <a:xfrm>
              <a:off x="256900" y="5050550"/>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337643" y="4896937"/>
              <a:ext cx="1245900"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hot data</a:t>
              </a:r>
            </a:p>
          </p:txBody>
        </p:sp>
        <p:sp>
          <p:nvSpPr>
            <p:cNvPr id="46" name="Shape 189"/>
            <p:cNvSpPr/>
            <p:nvPr/>
          </p:nvSpPr>
          <p:spPr>
            <a:xfrm>
              <a:off x="1662172" y="5050550"/>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1690362" y="4896950"/>
              <a:ext cx="1464305"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cold data</a:t>
              </a:r>
            </a:p>
          </p:txBody>
        </p:sp>
      </p:grpSp>
      <p:grpSp>
        <p:nvGrpSpPr>
          <p:cNvPr id="5" name="Group 4"/>
          <p:cNvGrpSpPr/>
          <p:nvPr/>
        </p:nvGrpSpPr>
        <p:grpSpPr>
          <a:xfrm>
            <a:off x="1913629" y="2433008"/>
            <a:ext cx="1844343" cy="2901939"/>
            <a:chOff x="533397" y="2981668"/>
            <a:chExt cx="1844343" cy="2901939"/>
          </a:xfrm>
        </p:grpSpPr>
        <p:sp>
          <p:nvSpPr>
            <p:cNvPr id="36" name="Rounded Rectangle 35"/>
            <p:cNvSpPr/>
            <p:nvPr/>
          </p:nvSpPr>
          <p:spPr bwMode="auto">
            <a:xfrm>
              <a:off x="1035992" y="298166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1408788" y="405134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1104805" y="490717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endParaRPr lang="en-US" sz="2000" b="1" dirty="0">
                  <a:latin typeface="Calibri" charset="0"/>
                  <a:ea typeface="Calibri" charset="0"/>
                  <a:cs typeface="Calibri" charset="0"/>
                </a:endParaRPr>
              </a:p>
            </p:txBody>
          </p:sp>
        </p:grpSp>
        <p:sp>
          <p:nvSpPr>
            <p:cNvPr id="48" name="Shape 181"/>
            <p:cNvSpPr txBox="1"/>
            <p:nvPr/>
          </p:nvSpPr>
          <p:spPr>
            <a:xfrm>
              <a:off x="533397" y="425175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1456606" y="568178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1172386" y="495134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1443238" y="526833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1135479" y="536430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1403689" y="508799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1791160" y="515671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grpSp>
        <p:nvGrpSpPr>
          <p:cNvPr id="33" name="Group 32"/>
          <p:cNvGrpSpPr/>
          <p:nvPr/>
        </p:nvGrpSpPr>
        <p:grpSpPr>
          <a:xfrm>
            <a:off x="6760944" y="2433007"/>
            <a:ext cx="3963334" cy="3069608"/>
            <a:chOff x="6760944" y="2433007"/>
            <a:chExt cx="3963334" cy="3069608"/>
          </a:xfrm>
        </p:grpSpPr>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4979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grpSp>
          <p:nvGrpSpPr>
            <p:cNvPr id="21" name="Group 20"/>
            <p:cNvGrpSpPr/>
            <p:nvPr/>
          </p:nvGrpSpPr>
          <p:grpSpPr>
            <a:xfrm>
              <a:off x="8387147" y="4388212"/>
              <a:ext cx="1121373" cy="787191"/>
              <a:chOff x="8591220" y="2343752"/>
              <a:chExt cx="1121373" cy="787191"/>
            </a:xfrm>
            <a:solidFill>
              <a:schemeClr val="accent1"/>
            </a:solidFill>
          </p:grpSpPr>
          <p:sp>
            <p:nvSpPr>
              <p:cNvPr id="26" name="Rounded Rectangle 25"/>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7" name="Rounded Rectangle 26"/>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8" name="Rounded Rectangle 27"/>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9" name="Rounded Rectangle 28"/>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a:t>
              </a:r>
              <a:r>
                <a:rPr lang="en-US" sz="1620" b="1" dirty="0" smtClean="0">
                  <a:solidFill>
                    <a:srgbClr val="000000"/>
                  </a:solidFill>
                  <a:latin typeface="Calibri"/>
                  <a:ea typeface="Calibri"/>
                  <a:cs typeface="Calibri"/>
                  <a:sym typeface="Calibri"/>
                </a:rPr>
                <a:t>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a:t>
              </a:r>
              <a:r>
                <a:rPr lang="en-US" altLang="en-US" sz="1600" b="1" smtClean="0">
                  <a:latin typeface="Calibri" charset="0"/>
                  <a:ea typeface="Calibri" charset="0"/>
                  <a:cs typeface="Calibri" charset="0"/>
                </a:rPr>
                <a:t>heaper/slower memory</a:t>
              </a:r>
              <a:endParaRPr lang="en-US" altLang="en-US" sz="1600" b="1" dirty="0">
                <a:latin typeface="Calibri" charset="0"/>
                <a:ea typeface="Calibri" charset="0"/>
                <a:cs typeface="Calibri" charset="0"/>
              </a:endParaRPr>
            </a:p>
          </p:txBody>
        </p:sp>
      </p:gr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spTree>
    <p:extLst>
      <p:ext uri="{BB962C8B-B14F-4D97-AF65-F5344CB8AC3E}">
        <p14:creationId xmlns:p14="http://schemas.microsoft.com/office/powerpoint/2010/main" val="460332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7512724" y="3368024"/>
            <a:ext cx="3292137" cy="434183"/>
          </a:xfrm>
          <a:prstGeom prst="round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Application Pages</a:t>
            </a:r>
          </a:p>
        </p:txBody>
      </p:sp>
      <p:sp>
        <p:nvSpPr>
          <p:cNvPr id="2" name="Title 1"/>
          <p:cNvSpPr>
            <a:spLocks noGrp="1"/>
          </p:cNvSpPr>
          <p:nvPr>
            <p:ph type="title"/>
          </p:nvPr>
        </p:nvSpPr>
        <p:spPr/>
        <p:txBody>
          <a:bodyPr/>
          <a:lstStyle/>
          <a:p>
            <a:r>
              <a:rPr lang="en-US" dirty="0" smtClean="0"/>
              <a:t>How to reduce memory spending?</a:t>
            </a:r>
            <a:endParaRPr lang="en-US" dirty="0"/>
          </a:p>
        </p:txBody>
      </p:sp>
      <p:sp>
        <p:nvSpPr>
          <p:cNvPr id="3" name="Content Placeholder 2"/>
          <p:cNvSpPr>
            <a:spLocks noGrp="1"/>
          </p:cNvSpPr>
          <p:nvPr>
            <p:ph idx="1"/>
          </p:nvPr>
        </p:nvSpPr>
        <p:spPr>
          <a:xfrm>
            <a:off x="167939" y="1285242"/>
            <a:ext cx="10636922" cy="4279107"/>
          </a:xfrm>
        </p:spPr>
        <p:txBody>
          <a:bodyPr anchor="t"/>
          <a:lstStyle/>
          <a:p>
            <a:pPr marL="0" indent="0">
              <a:buNone/>
            </a:pPr>
            <a:r>
              <a:rPr lang="en-US" sz="3200" b="1" dirty="0" smtClean="0"/>
              <a:t>Thermostat</a:t>
            </a:r>
            <a:r>
              <a:rPr lang="en-US" sz="3200" dirty="0" smtClean="0"/>
              <a:t>: Increase perf/$ with cheaper memories</a:t>
            </a:r>
            <a:r>
              <a:rPr lang="en-US" dirty="0"/>
              <a:t> </a:t>
            </a:r>
            <a:r>
              <a:rPr lang="en-US" sz="1600" dirty="0" smtClean="0"/>
              <a:t>[ASPLOS’17]</a:t>
            </a:r>
          </a:p>
          <a:p>
            <a:pPr lvl="1"/>
            <a:r>
              <a:rPr lang="en-US" sz="2800" dirty="0" smtClean="0"/>
              <a:t>S</a:t>
            </a:r>
            <a:r>
              <a:rPr lang="en-US" sz="2800" dirty="0" smtClean="0">
                <a:solidFill>
                  <a:schemeClr val="dk1"/>
                </a:solidFill>
                <a:latin typeface="Calibri"/>
                <a:ea typeface="Calibri"/>
                <a:cs typeface="Calibri"/>
                <a:sym typeface="Calibri"/>
              </a:rPr>
              <a:t>atisfy </a:t>
            </a:r>
            <a:r>
              <a:rPr lang="en-US" sz="2800" dirty="0">
                <a:solidFill>
                  <a:schemeClr val="dk1"/>
                </a:solidFill>
                <a:latin typeface="Calibri"/>
                <a:ea typeface="Calibri"/>
                <a:cs typeface="Calibri"/>
                <a:sym typeface="Calibri"/>
              </a:rPr>
              <a:t>application performance requirements (</a:t>
            </a:r>
            <a:r>
              <a:rPr lang="en-US" sz="2800" dirty="0" err="1">
                <a:solidFill>
                  <a:schemeClr val="dk1"/>
                </a:solidFill>
                <a:latin typeface="Calibri"/>
                <a:ea typeface="Calibri"/>
                <a:cs typeface="Calibri"/>
                <a:sym typeface="Calibri"/>
              </a:rPr>
              <a:t>eg</a:t>
            </a: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SLAs)</a:t>
            </a:r>
          </a:p>
          <a:p>
            <a:pPr lvl="1"/>
            <a:r>
              <a:rPr lang="en-US" sz="2800" dirty="0" smtClean="0"/>
              <a:t>Exploit </a:t>
            </a:r>
            <a:r>
              <a:rPr lang="en-US" sz="2800" dirty="0"/>
              <a:t>performance benefit of huge pages</a:t>
            </a:r>
          </a:p>
          <a:p>
            <a:pPr marL="0" indent="0">
              <a:buNone/>
            </a:pP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22</a:t>
            </a:fld>
            <a:endParaRPr lang="en-US" dirty="0"/>
          </a:p>
        </p:txBody>
      </p:sp>
      <p:pic>
        <p:nvPicPr>
          <p:cNvPr id="74" name="Picture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62" y="3099894"/>
            <a:ext cx="2076002" cy="1374255"/>
          </a:xfrm>
          <a:prstGeom prst="rect">
            <a:avLst/>
          </a:prstGeom>
        </p:spPr>
      </p:pic>
      <p:sp>
        <p:nvSpPr>
          <p:cNvPr id="75" name="TextBox 74"/>
          <p:cNvSpPr txBox="1"/>
          <p:nvPr/>
        </p:nvSpPr>
        <p:spPr>
          <a:xfrm>
            <a:off x="0" y="4494441"/>
            <a:ext cx="3184862" cy="646331"/>
          </a:xfrm>
          <a:prstGeom prst="rect">
            <a:avLst/>
          </a:prstGeom>
          <a:noFill/>
        </p:spPr>
        <p:txBody>
          <a:bodyPr wrap="square" rtlCol="0">
            <a:spAutoFit/>
          </a:bodyPr>
          <a:lstStyle/>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System </a:t>
            </a:r>
            <a:r>
              <a:rPr lang="en-US" b="1" kern="0" smtClean="0">
                <a:solidFill>
                  <a:srgbClr val="000000"/>
                </a:solidFill>
                <a:latin typeface="Calibri" charset="0"/>
                <a:ea typeface="Calibri" charset="0"/>
                <a:cs typeface="Calibri" charset="0"/>
                <a:sym typeface="Arial"/>
              </a:rPr>
              <a:t>administrator specifies:</a:t>
            </a:r>
          </a:p>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 tolerable slowdown</a:t>
            </a:r>
            <a:endParaRPr lang="en-US" b="1" kern="0" dirty="0">
              <a:solidFill>
                <a:srgbClr val="000000"/>
              </a:solidFill>
              <a:latin typeface="Calibri" charset="0"/>
              <a:ea typeface="Calibri" charset="0"/>
              <a:cs typeface="Calibri" charset="0"/>
              <a:sym typeface="Arial"/>
            </a:endParaRPr>
          </a:p>
        </p:txBody>
      </p:sp>
      <p:sp>
        <p:nvSpPr>
          <p:cNvPr id="76" name="Right Arrow 75"/>
          <p:cNvSpPr/>
          <p:nvPr/>
        </p:nvSpPr>
        <p:spPr>
          <a:xfrm>
            <a:off x="307056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
        <p:nvSpPr>
          <p:cNvPr id="77" name="Rounded Rectangle 76"/>
          <p:cNvSpPr/>
          <p:nvPr/>
        </p:nvSpPr>
        <p:spPr>
          <a:xfrm>
            <a:off x="4157492" y="3517164"/>
            <a:ext cx="2091158" cy="875198"/>
          </a:xfrm>
          <a:prstGeom prst="roundRect">
            <a:avLst/>
          </a:prstGeom>
          <a:solidFill>
            <a:srgbClr val="333399">
              <a:lumMod val="40000"/>
              <a:lumOff val="60000"/>
            </a:srgbClr>
          </a:solidFill>
          <a:ln w="25400" cap="flat" cmpd="sng" algn="ctr">
            <a:solidFill>
              <a:srgbClr val="33339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Thermostat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in OS</a:t>
            </a:r>
          </a:p>
        </p:txBody>
      </p:sp>
      <p:sp>
        <p:nvSpPr>
          <p:cNvPr id="79" name="Rounded Rectangle 78"/>
          <p:cNvSpPr/>
          <p:nvPr/>
        </p:nvSpPr>
        <p:spPr>
          <a:xfrm>
            <a:off x="7469995" y="4474493"/>
            <a:ext cx="1203242"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rPr>
              <a:t>DRAM</a:t>
            </a:r>
          </a:p>
        </p:txBody>
      </p:sp>
      <p:sp>
        <p:nvSpPr>
          <p:cNvPr id="80" name="Rounded Rectangle 79"/>
          <p:cNvSpPr/>
          <p:nvPr/>
        </p:nvSpPr>
        <p:spPr>
          <a:xfrm>
            <a:off x="8901837" y="4474492"/>
            <a:ext cx="201732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rPr>
              <a:t>Slow Mem</a:t>
            </a:r>
          </a:p>
        </p:txBody>
      </p:sp>
      <p:sp>
        <p:nvSpPr>
          <p:cNvPr id="81" name="Rounded Rectangle 80"/>
          <p:cNvSpPr/>
          <p:nvPr/>
        </p:nvSpPr>
        <p:spPr>
          <a:xfrm>
            <a:off x="7512724" y="3352838"/>
            <a:ext cx="247091" cy="449369"/>
          </a:xfrm>
          <a:prstGeom prst="roundRect">
            <a:avLst/>
          </a:prstGeom>
          <a:solidFill>
            <a:srgbClr val="333399">
              <a:lumMod val="40000"/>
              <a:lumOff val="60000"/>
            </a:srgbClr>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p:txBody>
      </p:sp>
      <p:sp>
        <p:nvSpPr>
          <p:cNvPr id="82" name="Rounded Rectangle 81"/>
          <p:cNvSpPr/>
          <p:nvPr/>
        </p:nvSpPr>
        <p:spPr>
          <a:xfrm>
            <a:off x="8015790" y="3368024"/>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3" name="Rounded Rectangle 82"/>
          <p:cNvSpPr/>
          <p:nvPr/>
        </p:nvSpPr>
        <p:spPr>
          <a:xfrm>
            <a:off x="8573252"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4" name="Rounded Rectangle 83"/>
          <p:cNvSpPr/>
          <p:nvPr/>
        </p:nvSpPr>
        <p:spPr>
          <a:xfrm>
            <a:off x="1000361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5" name="Rounded Rectangle 84"/>
          <p:cNvSpPr/>
          <p:nvPr/>
        </p:nvSpPr>
        <p:spPr>
          <a:xfrm>
            <a:off x="10103601"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6" name="Rounded Rectangle 85"/>
          <p:cNvSpPr/>
          <p:nvPr/>
        </p:nvSpPr>
        <p:spPr>
          <a:xfrm>
            <a:off x="1020358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7" name="Rounded Rectangle 86"/>
          <p:cNvSpPr/>
          <p:nvPr/>
        </p:nvSpPr>
        <p:spPr>
          <a:xfrm>
            <a:off x="901877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8" name="Rounded Rectangle 87"/>
          <p:cNvSpPr/>
          <p:nvPr/>
        </p:nvSpPr>
        <p:spPr>
          <a:xfrm>
            <a:off x="9134495"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9" name="Rounded Rectangle 88"/>
          <p:cNvSpPr/>
          <p:nvPr/>
        </p:nvSpPr>
        <p:spPr>
          <a:xfrm>
            <a:off x="10324072" y="3368023"/>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90" name="Rounded Rectangle 89"/>
          <p:cNvSpPr/>
          <p:nvPr/>
        </p:nvSpPr>
        <p:spPr>
          <a:xfrm>
            <a:off x="829251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23" name="Shape 275"/>
          <p:cNvSpPr txBox="1"/>
          <p:nvPr/>
        </p:nvSpPr>
        <p:spPr>
          <a:xfrm>
            <a:off x="0" y="5183383"/>
            <a:ext cx="10972800" cy="568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Calibri"/>
              <a:buNone/>
            </a:pPr>
            <a:r>
              <a:rPr lang="en-US" sz="2800" b="1" i="1" u="none" strike="noStrike" cap="none" dirty="0" smtClean="0">
                <a:solidFill>
                  <a:srgbClr val="FF0000"/>
                </a:solidFill>
                <a:latin typeface="Calibri"/>
                <a:ea typeface="Calibri"/>
                <a:cs typeface="Calibri"/>
                <a:sym typeface="Calibri"/>
              </a:rPr>
              <a:t>Up to 50% data in slow memory with &lt;= 3% slowdown</a:t>
            </a:r>
          </a:p>
          <a:p>
            <a:pPr marL="0" marR="0" lvl="0" indent="0" algn="ctr" rtl="0">
              <a:lnSpc>
                <a:spcPct val="100000"/>
              </a:lnSpc>
              <a:spcBef>
                <a:spcPts val="0"/>
              </a:spcBef>
              <a:spcAft>
                <a:spcPts val="0"/>
              </a:spcAft>
              <a:buClr>
                <a:srgbClr val="FF0000"/>
              </a:buClr>
              <a:buSzPct val="25000"/>
              <a:buFont typeface="Calibri"/>
              <a:buNone/>
            </a:pPr>
            <a:r>
              <a:rPr lang="en-US" sz="2800" b="1" i="1" dirty="0" smtClean="0">
                <a:solidFill>
                  <a:srgbClr val="FF0000"/>
                </a:solidFill>
                <a:latin typeface="Calibri"/>
                <a:ea typeface="Calibri"/>
                <a:cs typeface="Calibri"/>
                <a:sym typeface="Calibri"/>
              </a:rPr>
              <a:t>for NoSQL databases, TPCC, data analytics</a:t>
            </a:r>
            <a:endParaRPr lang="en-US" sz="2800" b="1" i="1" dirty="0">
              <a:solidFill>
                <a:srgbClr val="FF0000"/>
              </a:solidFill>
              <a:latin typeface="Calibri"/>
              <a:ea typeface="Calibri"/>
              <a:cs typeface="Calibri"/>
              <a:sym typeface="Calibri"/>
            </a:endParaRPr>
          </a:p>
        </p:txBody>
      </p:sp>
      <p:sp>
        <p:nvSpPr>
          <p:cNvPr id="24" name="Right Arrow 23"/>
          <p:cNvSpPr/>
          <p:nvPr/>
        </p:nvSpPr>
        <p:spPr>
          <a:xfrm>
            <a:off x="660375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Tree>
    <p:extLst>
      <p:ext uri="{BB962C8B-B14F-4D97-AF65-F5344CB8AC3E}">
        <p14:creationId xmlns:p14="http://schemas.microsoft.com/office/powerpoint/2010/main" val="968447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0" presetClass="path" presetSubtype="0" repeatCount="0" accel="50000" decel="50000" fill="hold" grpId="0" nodeType="afterEffect">
                                  <p:stCondLst>
                                    <p:cond delay="0"/>
                                  </p:stCondLst>
                                  <p:childTnLst>
                                    <p:animMotion origin="layout" path="M -1.2037E-6 4.69136E-6 L 0.27431 -0.00129 " pathEditMode="relative" rAng="0" ptsTypes="AA">
                                      <p:cBhvr>
                                        <p:cTn id="9" dur="2000" fill="hold"/>
                                        <p:tgtEl>
                                          <p:spTgt spid="81"/>
                                        </p:tgtEl>
                                        <p:attrNameLst>
                                          <p:attrName>ppt_x</p:attrName>
                                          <p:attrName>ppt_y</p:attrName>
                                        </p:attrNameLst>
                                      </p:cBhvr>
                                      <p:rCtr x="13715" y="-77"/>
                                    </p:animMotion>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81"/>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par>
                          <p:cTn id="39" fill="hold">
                            <p:stCondLst>
                              <p:cond delay="2000"/>
                            </p:stCondLst>
                            <p:childTnLst>
                              <p:par>
                                <p:cTn id="40" presetID="0" presetClass="path" presetSubtype="0" accel="50000" decel="50000" fill="hold" grpId="1" nodeType="afterEffect">
                                  <p:stCondLst>
                                    <p:cond delay="0"/>
                                  </p:stCondLst>
                                  <p:childTnLst>
                                    <p:animMotion origin="layout" path="M -3.7037E-6 -1.31687E-6 L -0.03906 0.17876 " pathEditMode="relative" rAng="0" ptsTypes="AA">
                                      <p:cBhvr>
                                        <p:cTn id="41" dur="2000" fill="hold"/>
                                        <p:tgtEl>
                                          <p:spTgt spid="82"/>
                                        </p:tgtEl>
                                        <p:attrNameLst>
                                          <p:attrName>ppt_x</p:attrName>
                                          <p:attrName>ppt_y</p:attrName>
                                        </p:attrNameLst>
                                      </p:cBhvr>
                                      <p:rCtr x="-1953" y="8925"/>
                                    </p:animMotion>
                                  </p:childTnLst>
                                </p:cTn>
                              </p:par>
                              <p:par>
                                <p:cTn id="42" presetID="0" presetClass="path" presetSubtype="0" accel="50000" decel="50000" fill="hold" grpId="1" nodeType="withEffect">
                                  <p:stCondLst>
                                    <p:cond delay="0"/>
                                  </p:stCondLst>
                                  <p:childTnLst>
                                    <p:animMotion origin="layout" path="M -4.9537E-6 4.69136E-6 L -0.05844 0.18107 " pathEditMode="relative" rAng="0" ptsTypes="AA">
                                      <p:cBhvr>
                                        <p:cTn id="43" dur="2000" fill="hold"/>
                                        <p:tgtEl>
                                          <p:spTgt spid="83"/>
                                        </p:tgtEl>
                                        <p:attrNameLst>
                                          <p:attrName>ppt_x</p:attrName>
                                          <p:attrName>ppt_y</p:attrName>
                                        </p:attrNameLst>
                                      </p:cBhvr>
                                      <p:rCtr x="-2922" y="9053"/>
                                    </p:animMotion>
                                  </p:childTnLst>
                                </p:cTn>
                              </p:par>
                              <p:par>
                                <p:cTn id="44" presetID="0" presetClass="path" presetSubtype="0" accel="50000" decel="50000" fill="hold" grpId="1" nodeType="withEffect">
                                  <p:stCondLst>
                                    <p:cond delay="0"/>
                                  </p:stCondLst>
                                  <p:childTnLst>
                                    <p:animMotion origin="layout" path="M 2.03704E-6 4.69136E-6 L -0.16826 0.18004 " pathEditMode="relative" rAng="0" ptsTypes="AA">
                                      <p:cBhvr>
                                        <p:cTn id="45" dur="2000" fill="hold"/>
                                        <p:tgtEl>
                                          <p:spTgt spid="84"/>
                                        </p:tgtEl>
                                        <p:attrNameLst>
                                          <p:attrName>ppt_x</p:attrName>
                                          <p:attrName>ppt_y</p:attrName>
                                        </p:attrNameLst>
                                      </p:cBhvr>
                                      <p:rCtr x="-8420" y="9002"/>
                                    </p:animMotion>
                                  </p:childTnLst>
                                </p:cTn>
                              </p:par>
                              <p:par>
                                <p:cTn id="46" presetID="0" presetClass="path" presetSubtype="0" accel="50000" decel="50000" fill="hold" grpId="1" nodeType="withEffect">
                                  <p:stCondLst>
                                    <p:cond delay="0"/>
                                  </p:stCondLst>
                                  <p:childTnLst>
                                    <p:animMotion origin="layout" path="M -2.5463E-6 4.69136E-6 L -0.15827 0.18004 " pathEditMode="relative" rAng="0" ptsTypes="AA">
                                      <p:cBhvr>
                                        <p:cTn id="47" dur="2000" fill="hold"/>
                                        <p:tgtEl>
                                          <p:spTgt spid="85"/>
                                        </p:tgtEl>
                                        <p:attrNameLst>
                                          <p:attrName>ppt_x</p:attrName>
                                          <p:attrName>ppt_y</p:attrName>
                                        </p:attrNameLst>
                                      </p:cBhvr>
                                      <p:rCtr x="-7914" y="9002"/>
                                    </p:animMotion>
                                  </p:childTnLst>
                                </p:cTn>
                              </p:par>
                              <p:par>
                                <p:cTn id="48" presetID="0" presetClass="path" presetSubtype="0" accel="50000" decel="50000" fill="hold" grpId="1" nodeType="withEffect">
                                  <p:stCondLst>
                                    <p:cond delay="0"/>
                                  </p:stCondLst>
                                  <p:childTnLst>
                                    <p:animMotion origin="layout" path="M 2.87037E-6 4.69136E-6 L -0.14989 0.18107 " pathEditMode="relative" rAng="0" ptsTypes="AA">
                                      <p:cBhvr>
                                        <p:cTn id="49" dur="2000" fill="hold"/>
                                        <p:tgtEl>
                                          <p:spTgt spid="86"/>
                                        </p:tgtEl>
                                        <p:attrNameLst>
                                          <p:attrName>ppt_x</p:attrName>
                                          <p:attrName>ppt_y</p:attrName>
                                        </p:attrNameLst>
                                      </p:cBhvr>
                                      <p:rCtr x="-7494" y="9053"/>
                                    </p:animMotion>
                                  </p:childTnLst>
                                </p:cTn>
                              </p:par>
                            </p:childTnLst>
                          </p:cTn>
                        </p:par>
                        <p:par>
                          <p:cTn id="50" fill="hold">
                            <p:stCondLst>
                              <p:cond delay="4000"/>
                            </p:stCondLst>
                            <p:childTnLst>
                              <p:par>
                                <p:cTn id="51" presetID="1" presetClass="exit" presetSubtype="0" fill="hold" grpId="2" nodeType="afterEffect">
                                  <p:stCondLst>
                                    <p:cond delay="0"/>
                                  </p:stCondLst>
                                  <p:childTnLst>
                                    <p:set>
                                      <p:cBhvr>
                                        <p:cTn id="52" dur="1" fill="hold">
                                          <p:stCondLst>
                                            <p:cond delay="0"/>
                                          </p:stCondLst>
                                        </p:cTn>
                                        <p:tgtEl>
                                          <p:spTgt spid="82"/>
                                        </p:tgtEl>
                                        <p:attrNameLst>
                                          <p:attrName>style.visibility</p:attrName>
                                        </p:attrNameLst>
                                      </p:cBhvr>
                                      <p:to>
                                        <p:strVal val="hidden"/>
                                      </p:to>
                                    </p:set>
                                  </p:childTnLst>
                                </p:cTn>
                              </p:par>
                            </p:childTnLst>
                          </p:cTn>
                        </p:par>
                        <p:par>
                          <p:cTn id="53" fill="hold">
                            <p:stCondLst>
                              <p:cond delay="4000"/>
                            </p:stCondLst>
                            <p:childTnLst>
                              <p:par>
                                <p:cTn id="54" presetID="1" presetClass="exit" presetSubtype="0" fill="hold" grpId="2" nodeType="afterEffect">
                                  <p:stCondLst>
                                    <p:cond delay="0"/>
                                  </p:stCondLst>
                                  <p:childTnLst>
                                    <p:set>
                                      <p:cBhvr>
                                        <p:cTn id="55" dur="1" fill="hold">
                                          <p:stCondLst>
                                            <p:cond delay="0"/>
                                          </p:stCondLst>
                                        </p:cTn>
                                        <p:tgtEl>
                                          <p:spTgt spid="83"/>
                                        </p:tgtEl>
                                        <p:attrNameLst>
                                          <p:attrName>style.visibility</p:attrName>
                                        </p:attrNameLst>
                                      </p:cBhvr>
                                      <p:to>
                                        <p:strVal val="hidden"/>
                                      </p:to>
                                    </p:set>
                                  </p:childTnLst>
                                </p:cTn>
                              </p:par>
                            </p:childTnLst>
                          </p:cTn>
                        </p:par>
                        <p:par>
                          <p:cTn id="56" fill="hold">
                            <p:stCondLst>
                              <p:cond delay="4000"/>
                            </p:stCondLst>
                            <p:childTnLst>
                              <p:par>
                                <p:cTn id="57" presetID="1" presetClass="exit" presetSubtype="0" fill="hold" grpId="2" nodeType="afterEffect">
                                  <p:stCondLst>
                                    <p:cond delay="0"/>
                                  </p:stCondLst>
                                  <p:childTnLst>
                                    <p:set>
                                      <p:cBhvr>
                                        <p:cTn id="58" dur="1" fill="hold">
                                          <p:stCondLst>
                                            <p:cond delay="0"/>
                                          </p:stCondLst>
                                        </p:cTn>
                                        <p:tgtEl>
                                          <p:spTgt spid="84"/>
                                        </p:tgtEl>
                                        <p:attrNameLst>
                                          <p:attrName>style.visibility</p:attrName>
                                        </p:attrNameLst>
                                      </p:cBhvr>
                                      <p:to>
                                        <p:strVal val="hidden"/>
                                      </p:to>
                                    </p:set>
                                  </p:childTnLst>
                                </p:cTn>
                              </p:par>
                            </p:childTnLst>
                          </p:cTn>
                        </p:par>
                        <p:par>
                          <p:cTn id="59" fill="hold">
                            <p:stCondLst>
                              <p:cond delay="4000"/>
                            </p:stCondLst>
                            <p:childTnLst>
                              <p:par>
                                <p:cTn id="60" presetID="1" presetClass="exit" presetSubtype="0" fill="hold" grpId="2" nodeType="afterEffect">
                                  <p:stCondLst>
                                    <p:cond delay="0"/>
                                  </p:stCondLst>
                                  <p:childTnLst>
                                    <p:set>
                                      <p:cBhvr>
                                        <p:cTn id="61" dur="1" fill="hold">
                                          <p:stCondLst>
                                            <p:cond delay="0"/>
                                          </p:stCondLst>
                                        </p:cTn>
                                        <p:tgtEl>
                                          <p:spTgt spid="85"/>
                                        </p:tgtEl>
                                        <p:attrNameLst>
                                          <p:attrName>style.visibility</p:attrName>
                                        </p:attrNameLst>
                                      </p:cBhvr>
                                      <p:to>
                                        <p:strVal val="hidden"/>
                                      </p:to>
                                    </p:set>
                                  </p:childTnLst>
                                </p:cTn>
                              </p:par>
                            </p:childTnLst>
                          </p:cTn>
                        </p:par>
                        <p:par>
                          <p:cTn id="62" fill="hold">
                            <p:stCondLst>
                              <p:cond delay="4000"/>
                            </p:stCondLst>
                            <p:childTnLst>
                              <p:par>
                                <p:cTn id="63" presetID="1" presetClass="exit" presetSubtype="0" fill="hold" grpId="2" nodeType="afterEffect">
                                  <p:stCondLst>
                                    <p:cond delay="0"/>
                                  </p:stCondLst>
                                  <p:childTnLst>
                                    <p:set>
                                      <p:cBhvr>
                                        <p:cTn id="64" dur="1" fill="hold">
                                          <p:stCondLst>
                                            <p:cond delay="0"/>
                                          </p:stCondLst>
                                        </p:cTn>
                                        <p:tgtEl>
                                          <p:spTgt spid="86"/>
                                        </p:tgtEl>
                                        <p:attrNameLst>
                                          <p:attrName>style.visibility</p:attrName>
                                        </p:attrNameLst>
                                      </p:cBhvr>
                                      <p:to>
                                        <p:strVal val="hidden"/>
                                      </p:to>
                                    </p:set>
                                  </p:childTnLst>
                                </p:cTn>
                              </p:par>
                              <p:par>
                                <p:cTn id="65" presetID="0" presetClass="path" presetSubtype="0" accel="50000" decel="50000" fill="hold" grpId="1" nodeType="withEffect">
                                  <p:stCondLst>
                                    <p:cond delay="0"/>
                                  </p:stCondLst>
                                  <p:childTnLst>
                                    <p:animMotion origin="layout" path="M 3.33333E-6 4.69136E-6 L 0.06293 0.17978 " pathEditMode="relative" rAng="0" ptsTypes="AA">
                                      <p:cBhvr>
                                        <p:cTn id="66" dur="2000" fill="hold"/>
                                        <p:tgtEl>
                                          <p:spTgt spid="90"/>
                                        </p:tgtEl>
                                        <p:attrNameLst>
                                          <p:attrName>ppt_x</p:attrName>
                                          <p:attrName>ppt_y</p:attrName>
                                        </p:attrNameLst>
                                      </p:cBhvr>
                                      <p:rCtr x="3139" y="8976"/>
                                    </p:animMotion>
                                  </p:childTnLst>
                                </p:cTn>
                              </p:par>
                              <p:par>
                                <p:cTn id="67" presetID="0" presetClass="path" presetSubtype="0" accel="50000" decel="50000" fill="hold" grpId="1" nodeType="withEffect">
                                  <p:stCondLst>
                                    <p:cond delay="0"/>
                                  </p:stCondLst>
                                  <p:childTnLst>
                                    <p:animMotion origin="layout" path="M -3.56481E-6 4.69136E-6 L 0.07364 0.18132 " pathEditMode="relative" rAng="0" ptsTypes="AA">
                                      <p:cBhvr>
                                        <p:cTn id="68" dur="2000" fill="hold"/>
                                        <p:tgtEl>
                                          <p:spTgt spid="87"/>
                                        </p:tgtEl>
                                        <p:attrNameLst>
                                          <p:attrName>ppt_x</p:attrName>
                                          <p:attrName>ppt_y</p:attrName>
                                        </p:attrNameLst>
                                      </p:cBhvr>
                                      <p:rCtr x="3675" y="9053"/>
                                    </p:animMotion>
                                  </p:childTnLst>
                                </p:cTn>
                              </p:par>
                              <p:par>
                                <p:cTn id="69" presetID="0" presetClass="path" presetSubtype="0" accel="50000" decel="50000" fill="hold" grpId="1" nodeType="withEffect">
                                  <p:stCondLst>
                                    <p:cond delay="0"/>
                                  </p:stCondLst>
                                  <p:childTnLst>
                                    <p:animMotion origin="layout" path="M -4.90741E-6 4.69136E-6 L 0.09549 0.18055 " pathEditMode="relative" rAng="0" ptsTypes="AA">
                                      <p:cBhvr>
                                        <p:cTn id="70" dur="2000" fill="hold"/>
                                        <p:tgtEl>
                                          <p:spTgt spid="88"/>
                                        </p:tgtEl>
                                        <p:attrNameLst>
                                          <p:attrName>ppt_x</p:attrName>
                                          <p:attrName>ppt_y</p:attrName>
                                        </p:attrNameLst>
                                      </p:cBhvr>
                                      <p:rCtr x="4774" y="9028"/>
                                    </p:animMotion>
                                  </p:childTnLst>
                                </p:cTn>
                              </p:par>
                              <p:par>
                                <p:cTn id="71" presetID="0" presetClass="path" presetSubtype="0" accel="50000" decel="50000" fill="hold" grpId="1" nodeType="withEffect">
                                  <p:stCondLst>
                                    <p:cond delay="0"/>
                                  </p:stCondLst>
                                  <p:childTnLst>
                                    <p:animMotion origin="layout" path="M 2.82407E-6 -1.31687E-6 L 0.03602 0.17927 " pathEditMode="relative" rAng="0" ptsTypes="AA">
                                      <p:cBhvr>
                                        <p:cTn id="72" dur="2000" fill="hold"/>
                                        <p:tgtEl>
                                          <p:spTgt spid="89"/>
                                        </p:tgtEl>
                                        <p:attrNameLst>
                                          <p:attrName>ppt_x</p:attrName>
                                          <p:attrName>ppt_y</p:attrName>
                                        </p:attrNameLst>
                                      </p:cBhvr>
                                      <p:rCtr x="1794" y="8951"/>
                                    </p:animMotion>
                                  </p:childTnLst>
                                </p:cTn>
                              </p:par>
                            </p:childTnLst>
                          </p:cTn>
                        </p:par>
                        <p:par>
                          <p:cTn id="73" fill="hold">
                            <p:stCondLst>
                              <p:cond delay="6000"/>
                            </p:stCondLst>
                            <p:childTnLst>
                              <p:par>
                                <p:cTn id="74" presetID="1" presetClass="exit" presetSubtype="0" fill="hold" grpId="2" nodeType="afterEffect">
                                  <p:stCondLst>
                                    <p:cond delay="0"/>
                                  </p:stCondLst>
                                  <p:childTnLst>
                                    <p:set>
                                      <p:cBhvr>
                                        <p:cTn id="75" dur="1" fill="hold">
                                          <p:stCondLst>
                                            <p:cond delay="0"/>
                                          </p:stCondLst>
                                        </p:cTn>
                                        <p:tgtEl>
                                          <p:spTgt spid="90"/>
                                        </p:tgtEl>
                                        <p:attrNameLst>
                                          <p:attrName>style.visibility</p:attrName>
                                        </p:attrNameLst>
                                      </p:cBhvr>
                                      <p:to>
                                        <p:strVal val="hidden"/>
                                      </p:to>
                                    </p:set>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87"/>
                                        </p:tgtEl>
                                        <p:attrNameLst>
                                          <p:attrName>style.visibility</p:attrName>
                                        </p:attrNameLst>
                                      </p:cBhvr>
                                      <p:to>
                                        <p:strVal val="hidden"/>
                                      </p:to>
                                    </p:set>
                                  </p:childTnLst>
                                </p:cTn>
                              </p:par>
                            </p:childTnLst>
                          </p:cTn>
                        </p:par>
                        <p:par>
                          <p:cTn id="79" fill="hold">
                            <p:stCondLst>
                              <p:cond delay="6000"/>
                            </p:stCondLst>
                            <p:childTnLst>
                              <p:par>
                                <p:cTn id="80" presetID="1" presetClass="exit" presetSubtype="0" fill="hold" grpId="2" nodeType="afterEffect">
                                  <p:stCondLst>
                                    <p:cond delay="0"/>
                                  </p:stCondLst>
                                  <p:childTnLst>
                                    <p:set>
                                      <p:cBhvr>
                                        <p:cTn id="81" dur="1" fill="hold">
                                          <p:stCondLst>
                                            <p:cond delay="0"/>
                                          </p:stCondLst>
                                        </p:cTn>
                                        <p:tgtEl>
                                          <p:spTgt spid="88"/>
                                        </p:tgtEl>
                                        <p:attrNameLst>
                                          <p:attrName>style.visibility</p:attrName>
                                        </p:attrNameLst>
                                      </p:cBhvr>
                                      <p:to>
                                        <p:strVal val="hidden"/>
                                      </p:to>
                                    </p:set>
                                  </p:childTnLst>
                                </p:cTn>
                              </p:par>
                            </p:childTnLst>
                          </p:cTn>
                        </p:par>
                        <p:par>
                          <p:cTn id="82" fill="hold">
                            <p:stCondLst>
                              <p:cond delay="6000"/>
                            </p:stCondLst>
                            <p:childTnLst>
                              <p:par>
                                <p:cTn id="83" presetID="1" presetClass="exit" presetSubtype="0" fill="hold" grpId="2" nodeType="afterEffect">
                                  <p:stCondLst>
                                    <p:cond delay="0"/>
                                  </p:stCondLst>
                                  <p:childTnLst>
                                    <p:set>
                                      <p:cBhvr>
                                        <p:cTn id="84"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Huge Pages – Advantages</a:t>
            </a:r>
            <a:endParaRPr lang="en-US" dirty="0"/>
          </a:p>
        </p:txBody>
      </p:sp>
      <p:sp>
        <p:nvSpPr>
          <p:cNvPr id="4" name="Slide Number Placeholder 3"/>
          <p:cNvSpPr>
            <a:spLocks noGrp="1"/>
          </p:cNvSpPr>
          <p:nvPr>
            <p:ph type="sldNum" sz="quarter" idx="4294967295"/>
          </p:nvPr>
        </p:nvSpPr>
        <p:spPr>
          <a:xfrm>
            <a:off x="8503920" y="5843588"/>
            <a:ext cx="2468880" cy="328613"/>
          </a:xfrm>
          <a:prstGeom prst="rect">
            <a:avLst/>
          </a:prstGeom>
        </p:spPr>
        <p:txBody>
          <a:bodyPr/>
          <a:lstStyle/>
          <a:p>
            <a:fld id="{24EAD923-3004-4A31-84C7-9B440B785588}" type="slidenum">
              <a:rPr lang="en-US" smtClean="0"/>
              <a:pPr/>
              <a:t>23</a:t>
            </a:fld>
            <a:endParaRPr lang="en-US" dirty="0"/>
          </a:p>
        </p:txBody>
      </p:sp>
      <p:grpSp>
        <p:nvGrpSpPr>
          <p:cNvPr id="49" name="Group 48"/>
          <p:cNvGrpSpPr/>
          <p:nvPr/>
        </p:nvGrpSpPr>
        <p:grpSpPr>
          <a:xfrm>
            <a:off x="1951465" y="1428456"/>
            <a:ext cx="7069870" cy="4563340"/>
            <a:chOff x="3610447" y="1799267"/>
            <a:chExt cx="7855411" cy="5070377"/>
          </a:xfrm>
        </p:grpSpPr>
        <p:grpSp>
          <p:nvGrpSpPr>
            <p:cNvPr id="38" name="Group 37"/>
            <p:cNvGrpSpPr/>
            <p:nvPr/>
          </p:nvGrpSpPr>
          <p:grpSpPr>
            <a:xfrm>
              <a:off x="3610447" y="2733394"/>
              <a:ext cx="1066618" cy="1722050"/>
              <a:chOff x="3606316" y="3360434"/>
              <a:chExt cx="1066618" cy="1722050"/>
            </a:xfrm>
          </p:grpSpPr>
          <p:grpSp>
            <p:nvGrpSpPr>
              <p:cNvPr id="14" name="Group 13"/>
              <p:cNvGrpSpPr/>
              <p:nvPr/>
            </p:nvGrpSpPr>
            <p:grpSpPr>
              <a:xfrm rot="5400000">
                <a:off x="3488995" y="3477756"/>
                <a:ext cx="1301261" cy="1066617"/>
                <a:chOff x="2039815" y="4205652"/>
                <a:chExt cx="7455880" cy="401517"/>
              </a:xfrm>
            </p:grpSpPr>
            <p:sp>
              <p:nvSpPr>
                <p:cNvPr id="10" name="Rectangle 9"/>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3606316" y="4672115"/>
                <a:ext cx="1066614" cy="410369"/>
              </a:xfrm>
              <a:prstGeom prst="rect">
                <a:avLst/>
              </a:prstGeom>
              <a:noFill/>
              <a:ln>
                <a:noFill/>
              </a:ln>
            </p:spPr>
            <p:txBody>
              <a:bodyPr wrap="square" rtlCol="0">
                <a:spAutoFit/>
              </a:bodyPr>
              <a:lstStyle/>
              <a:p>
                <a:pPr algn="ctr"/>
                <a:r>
                  <a:rPr lang="en-US" smtClean="0">
                    <a:latin typeface="Helvetica" charset="0"/>
                    <a:ea typeface="Helvetica" charset="0"/>
                    <a:cs typeface="Helvetica" charset="0"/>
                  </a:rPr>
                  <a:t>TLB</a:t>
                </a:r>
                <a:endParaRPr lang="en-US" dirty="0">
                  <a:latin typeface="Helvetica" charset="0"/>
                  <a:ea typeface="Helvetica" charset="0"/>
                  <a:cs typeface="Helvetica" charset="0"/>
                </a:endParaRPr>
              </a:p>
            </p:txBody>
          </p:sp>
        </p:grpSp>
        <p:sp>
          <p:nvSpPr>
            <p:cNvPr id="32" name="TextBox 31"/>
            <p:cNvSpPr txBox="1"/>
            <p:nvPr/>
          </p:nvSpPr>
          <p:spPr>
            <a:xfrm>
              <a:off x="6134266" y="6151498"/>
              <a:ext cx="1969822" cy="718146"/>
            </a:xfrm>
            <a:prstGeom prst="rect">
              <a:avLst/>
            </a:prstGeom>
            <a:noFill/>
          </p:spPr>
          <p:txBody>
            <a:bodyPr wrap="square" rtlCol="0">
              <a:spAutoFit/>
            </a:bodyPr>
            <a:lstStyle/>
            <a:p>
              <a:pPr algn="ctr"/>
              <a:r>
                <a:rPr lang="en-US" dirty="0" smtClean="0">
                  <a:latin typeface="Helvetica" charset="0"/>
                  <a:ea typeface="Helvetica" charset="0"/>
                  <a:cs typeface="Helvetica" charset="0"/>
                </a:rPr>
                <a:t>Application </a:t>
              </a:r>
              <a:r>
                <a:rPr lang="en-US" smtClean="0">
                  <a:latin typeface="Helvetica" charset="0"/>
                  <a:ea typeface="Helvetica" charset="0"/>
                  <a:cs typeface="Helvetica" charset="0"/>
                </a:rPr>
                <a:t>Working Set</a:t>
              </a:r>
              <a:endParaRPr lang="en-US" dirty="0">
                <a:latin typeface="Helvetica" charset="0"/>
                <a:ea typeface="Helvetica" charset="0"/>
                <a:cs typeface="Helvetica" charset="0"/>
              </a:endParaRPr>
            </a:p>
          </p:txBody>
        </p:sp>
        <p:grpSp>
          <p:nvGrpSpPr>
            <p:cNvPr id="37" name="Group 36"/>
            <p:cNvGrpSpPr/>
            <p:nvPr/>
          </p:nvGrpSpPr>
          <p:grpSpPr>
            <a:xfrm>
              <a:off x="6411396" y="1799267"/>
              <a:ext cx="4847844" cy="2471946"/>
              <a:chOff x="6411396" y="2740437"/>
              <a:chExt cx="4847844" cy="2471946"/>
            </a:xfrm>
          </p:grpSpPr>
          <p:grpSp>
            <p:nvGrpSpPr>
              <p:cNvPr id="15" name="Group 14"/>
              <p:cNvGrpSpPr/>
              <p:nvPr/>
            </p:nvGrpSpPr>
            <p:grpSpPr>
              <a:xfrm rot="5400000">
                <a:off x="6104045" y="3272282"/>
                <a:ext cx="2030263" cy="1415562"/>
                <a:chOff x="4097215" y="4906108"/>
                <a:chExt cx="3341080" cy="1415562"/>
              </a:xfrm>
            </p:grpSpPr>
            <p:sp>
              <p:nvSpPr>
                <p:cNvPr id="6" name="Rectangle 5"/>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2485" y="4906108"/>
                  <a:ext cx="835270" cy="1415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67755" y="4906108"/>
                  <a:ext cx="835270"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03025" y="4906108"/>
                  <a:ext cx="835270"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endParaRPr lang="en-US" sz="1440" dirty="0">
                  <a:latin typeface="Courier" charset="0"/>
                  <a:ea typeface="Courier" charset="0"/>
                  <a:cs typeface="Courier" charset="0"/>
                </a:endParaRPr>
              </a:p>
            </p:txBody>
          </p:sp>
          <p:sp>
            <p:nvSpPr>
              <p:cNvPr id="27" name="TextBox 26"/>
              <p:cNvSpPr txBox="1"/>
              <p:nvPr/>
            </p:nvSpPr>
            <p:spPr>
              <a:xfrm>
                <a:off x="7826956" y="3278217"/>
                <a:ext cx="1488141" cy="348813"/>
              </a:xfrm>
              <a:prstGeom prst="rect">
                <a:avLst/>
              </a:prstGeom>
              <a:noFill/>
            </p:spPr>
            <p:txBody>
              <a:bodyPr wrap="square" rtlCol="0">
                <a:spAutoFit/>
              </a:bodyPr>
              <a:lstStyle/>
              <a:p>
                <a:r>
                  <a:rPr lang="en-US" sz="1440" dirty="0">
                    <a:latin typeface="Courier" charset="0"/>
                    <a:ea typeface="Courier" charset="0"/>
                    <a:cs typeface="Courier" charset="0"/>
                  </a:rPr>
                  <a:t>4KB</a:t>
                </a:r>
                <a:endParaRPr lang="en-US" sz="1440" dirty="0">
                  <a:latin typeface="Courier" charset="0"/>
                  <a:ea typeface="Courier" charset="0"/>
                  <a:cs typeface="Courier" charset="0"/>
                </a:endParaRPr>
              </a:p>
            </p:txBody>
          </p:sp>
          <p:sp>
            <p:nvSpPr>
              <p:cNvPr id="28" name="TextBox 27"/>
              <p:cNvSpPr txBox="1"/>
              <p:nvPr/>
            </p:nvSpPr>
            <p:spPr>
              <a:xfrm>
                <a:off x="7826957" y="3816978"/>
                <a:ext cx="1488141" cy="348813"/>
              </a:xfrm>
              <a:prstGeom prst="rect">
                <a:avLst/>
              </a:prstGeom>
              <a:noFill/>
            </p:spPr>
            <p:txBody>
              <a:bodyPr wrap="square" rtlCol="0">
                <a:spAutoFit/>
              </a:bodyPr>
              <a:lstStyle/>
              <a:p>
                <a:r>
                  <a:rPr lang="en-US" sz="1440" dirty="0">
                    <a:latin typeface="Courier" charset="0"/>
                    <a:ea typeface="Courier" charset="0"/>
                    <a:cs typeface="Courier" charset="0"/>
                  </a:rPr>
                  <a:t>8KB</a:t>
                </a:r>
                <a:endParaRPr lang="en-US" sz="1440" dirty="0">
                  <a:latin typeface="Courier" charset="0"/>
                  <a:ea typeface="Courier" charset="0"/>
                  <a:cs typeface="Courier" charset="0"/>
                </a:endParaRPr>
              </a:p>
            </p:txBody>
          </p:sp>
          <p:sp>
            <p:nvSpPr>
              <p:cNvPr id="29" name="TextBox 28"/>
              <p:cNvSpPr txBox="1"/>
              <p:nvPr/>
            </p:nvSpPr>
            <p:spPr>
              <a:xfrm>
                <a:off x="7826964" y="4349547"/>
                <a:ext cx="1488141" cy="348813"/>
              </a:xfrm>
              <a:prstGeom prst="rect">
                <a:avLst/>
              </a:prstGeom>
              <a:noFill/>
            </p:spPr>
            <p:txBody>
              <a:bodyPr wrap="square" rtlCol="0">
                <a:spAutoFit/>
              </a:bodyPr>
              <a:lstStyle/>
              <a:p>
                <a:r>
                  <a:rPr lang="en-US" sz="1440" dirty="0">
                    <a:latin typeface="Courier" charset="0"/>
                    <a:ea typeface="Courier" charset="0"/>
                    <a:cs typeface="Courier" charset="0"/>
                  </a:rPr>
                  <a:t>12KB</a:t>
                </a:r>
                <a:endParaRPr lang="en-US" sz="1440" dirty="0">
                  <a:latin typeface="Courier" charset="0"/>
                  <a:ea typeface="Courier" charset="0"/>
                  <a:cs typeface="Courier" charset="0"/>
                </a:endParaRPr>
              </a:p>
            </p:txBody>
          </p:sp>
          <p:sp>
            <p:nvSpPr>
              <p:cNvPr id="30" name="TextBox 29"/>
              <p:cNvSpPr txBox="1"/>
              <p:nvPr/>
            </p:nvSpPr>
            <p:spPr>
              <a:xfrm>
                <a:off x="7826958" y="4863570"/>
                <a:ext cx="1488141" cy="348813"/>
              </a:xfrm>
              <a:prstGeom prst="rect">
                <a:avLst/>
              </a:prstGeom>
              <a:noFill/>
            </p:spPr>
            <p:txBody>
              <a:bodyPr wrap="square" rtlCol="0">
                <a:spAutoFit/>
              </a:bodyPr>
              <a:lstStyle/>
              <a:p>
                <a:r>
                  <a:rPr lang="en-US" sz="1440" dirty="0">
                    <a:latin typeface="Courier" charset="0"/>
                    <a:ea typeface="Courier" charset="0"/>
                    <a:cs typeface="Courier" charset="0"/>
                  </a:rPr>
                  <a:t>16KB</a:t>
                </a:r>
                <a:endParaRPr lang="en-US" sz="1440" dirty="0">
                  <a:latin typeface="Courier" charset="0"/>
                  <a:ea typeface="Courier" charset="0"/>
                  <a:cs typeface="Courier" charset="0"/>
                </a:endParaRPr>
              </a:p>
            </p:txBody>
          </p:sp>
          <p:sp>
            <p:nvSpPr>
              <p:cNvPr id="34" name="Right Brace 33"/>
              <p:cNvSpPr/>
              <p:nvPr/>
            </p:nvSpPr>
            <p:spPr>
              <a:xfrm>
                <a:off x="8677835" y="2964931"/>
                <a:ext cx="313765" cy="2030264"/>
              </a:xfrm>
              <a:prstGeom prst="rightBrace">
                <a:avLst>
                  <a:gd name="adj1" fmla="val 66497"/>
                  <a:gd name="adj2" fmla="val 496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8991600" y="3803016"/>
                <a:ext cx="2267640" cy="718145"/>
              </a:xfrm>
              <a:prstGeom prst="rect">
                <a:avLst/>
              </a:prstGeom>
              <a:noFill/>
            </p:spPr>
            <p:txBody>
              <a:bodyPr wrap="square" rtlCol="0">
                <a:spAutoFit/>
              </a:bodyPr>
              <a:lstStyle/>
              <a:p>
                <a:pPr algn="ctr"/>
                <a:r>
                  <a:rPr lang="en-US" dirty="0" smtClean="0">
                    <a:latin typeface="Helvetica" charset="0"/>
                    <a:ea typeface="Helvetica" charset="0"/>
                    <a:cs typeface="Helvetica" charset="0"/>
                  </a:rPr>
                  <a:t>Reachable by TLB</a:t>
                </a:r>
                <a:endParaRPr lang="en-US" dirty="0">
                  <a:latin typeface="Helvetica" charset="0"/>
                  <a:ea typeface="Helvetica" charset="0"/>
                  <a:cs typeface="Helvetica" charset="0"/>
                </a:endParaRPr>
              </a:p>
            </p:txBody>
          </p:sp>
        </p:grpSp>
        <p:sp>
          <p:nvSpPr>
            <p:cNvPr id="36" name="Rectangle 35"/>
            <p:cNvSpPr/>
            <p:nvPr/>
          </p:nvSpPr>
          <p:spPr>
            <a:xfrm rot="5400000">
              <a:off x="6865394" y="3600027"/>
              <a:ext cx="507566" cy="14155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5400000">
              <a:off x="6865392" y="4083297"/>
              <a:ext cx="507566" cy="14155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5400000">
              <a:off x="6865392" y="4589034"/>
              <a:ext cx="507566" cy="14155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6865392" y="5080425"/>
              <a:ext cx="507566" cy="1415562"/>
            </a:xfrm>
            <a:prstGeom prst="rect">
              <a:avLst/>
            </a:prstGeom>
            <a:gradFill flip="none" rotWithShape="1">
              <a:gsLst>
                <a:gs pos="0">
                  <a:schemeClr val="bg2">
                    <a:lumMod val="75000"/>
                  </a:schemeClr>
                </a:gs>
                <a:gs pos="50000">
                  <a:schemeClr val="bg2">
                    <a:lumMod val="75000"/>
                    <a:tint val="44500"/>
                    <a:satMod val="160000"/>
                  </a:schemeClr>
                </a:gs>
                <a:gs pos="100000">
                  <a:schemeClr val="bg2">
                    <a:lumMod val="75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Brace 42"/>
            <p:cNvSpPr/>
            <p:nvPr/>
          </p:nvSpPr>
          <p:spPr>
            <a:xfrm>
              <a:off x="8677835" y="4074484"/>
              <a:ext cx="313765" cy="2030264"/>
            </a:xfrm>
            <a:prstGeom prst="rightBrace">
              <a:avLst>
                <a:gd name="adj1" fmla="val 66497"/>
                <a:gd name="adj2" fmla="val 496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8991599" y="4904950"/>
              <a:ext cx="2474259" cy="410369"/>
            </a:xfrm>
            <a:prstGeom prst="rect">
              <a:avLst/>
            </a:prstGeom>
            <a:noFill/>
          </p:spPr>
          <p:txBody>
            <a:bodyPr wrap="square" rtlCol="0">
              <a:spAutoFit/>
            </a:bodyPr>
            <a:lstStyle/>
            <a:p>
              <a:pPr algn="ctr"/>
              <a:r>
                <a:rPr lang="en-US" dirty="0" smtClean="0">
                  <a:latin typeface="Helvetica" charset="0"/>
                  <a:ea typeface="Helvetica" charset="0"/>
                  <a:cs typeface="Helvetica" charset="0"/>
                </a:rPr>
                <a:t>Out of TLB reach</a:t>
              </a:r>
              <a:endParaRPr lang="en-US" dirty="0">
                <a:latin typeface="Helvetica" charset="0"/>
                <a:ea typeface="Helvetica" charset="0"/>
                <a:cs typeface="Helvetica" charset="0"/>
              </a:endParaRPr>
            </a:p>
          </p:txBody>
        </p:sp>
        <p:sp>
          <p:nvSpPr>
            <p:cNvPr id="46" name="TextBox 45"/>
            <p:cNvSpPr txBox="1"/>
            <p:nvPr/>
          </p:nvSpPr>
          <p:spPr>
            <a:xfrm>
              <a:off x="7826955" y="4307808"/>
              <a:ext cx="1488141" cy="348813"/>
            </a:xfrm>
            <a:prstGeom prst="rect">
              <a:avLst/>
            </a:prstGeom>
            <a:noFill/>
          </p:spPr>
          <p:txBody>
            <a:bodyPr wrap="square" rtlCol="0">
              <a:spAutoFit/>
            </a:bodyPr>
            <a:lstStyle/>
            <a:p>
              <a:r>
                <a:rPr lang="en-US" sz="1440" dirty="0">
                  <a:latin typeface="Courier" charset="0"/>
                  <a:ea typeface="Courier" charset="0"/>
                  <a:cs typeface="Courier" charset="0"/>
                </a:rPr>
                <a:t>...</a:t>
              </a:r>
              <a:endParaRPr lang="en-US" sz="1440" dirty="0">
                <a:latin typeface="Courier" charset="0"/>
                <a:ea typeface="Courier" charset="0"/>
                <a:cs typeface="Courier" charset="0"/>
              </a:endParaRPr>
            </a:p>
          </p:txBody>
        </p:sp>
        <p:sp>
          <p:nvSpPr>
            <p:cNvPr id="48" name="TextBox 47"/>
            <p:cNvSpPr txBox="1"/>
            <p:nvPr/>
          </p:nvSpPr>
          <p:spPr>
            <a:xfrm>
              <a:off x="7826955" y="5770923"/>
              <a:ext cx="1488141" cy="348813"/>
            </a:xfrm>
            <a:prstGeom prst="rect">
              <a:avLst/>
            </a:prstGeom>
            <a:noFill/>
          </p:spPr>
          <p:txBody>
            <a:bodyPr wrap="square" rtlCol="0">
              <a:spAutoFit/>
            </a:bodyPr>
            <a:lstStyle/>
            <a:p>
              <a:r>
                <a:rPr lang="en-US" sz="1440" dirty="0">
                  <a:latin typeface="Courier" charset="0"/>
                  <a:ea typeface="Courier" charset="0"/>
                  <a:cs typeface="Courier" charset="0"/>
                </a:rPr>
                <a:t>8MB</a:t>
              </a:r>
              <a:endParaRPr lang="en-US" sz="1440" dirty="0">
                <a:latin typeface="Courier" charset="0"/>
                <a:ea typeface="Courier" charset="0"/>
                <a:cs typeface="Courier" charset="0"/>
              </a:endParaRPr>
            </a:p>
          </p:txBody>
        </p:sp>
      </p:grpSp>
      <p:sp>
        <p:nvSpPr>
          <p:cNvPr id="52" name="TextBox 51"/>
          <p:cNvSpPr txBox="1"/>
          <p:nvPr/>
        </p:nvSpPr>
        <p:spPr>
          <a:xfrm>
            <a:off x="373435" y="1193007"/>
            <a:ext cx="3715989" cy="480131"/>
          </a:xfrm>
          <a:prstGeom prst="rect">
            <a:avLst/>
          </a:prstGeom>
          <a:noFill/>
        </p:spPr>
        <p:txBody>
          <a:bodyPr wrap="square" rtlCol="0">
            <a:spAutoFit/>
          </a:bodyPr>
          <a:lstStyle/>
          <a:p>
            <a:pPr algn="ctr"/>
            <a:r>
              <a:rPr lang="en-US" sz="2520" dirty="0">
                <a:solidFill>
                  <a:srgbClr val="FF0000"/>
                </a:solidFill>
                <a:latin typeface="Wingdings 2" charset="2"/>
                <a:ea typeface="Wingdings 2" charset="2"/>
                <a:cs typeface="Wingdings 2" charset="2"/>
              </a:rPr>
              <a:t>u</a:t>
            </a:r>
            <a:r>
              <a:rPr lang="en-US" sz="2520" dirty="0">
                <a:solidFill>
                  <a:srgbClr val="FF0000"/>
                </a:solidFill>
                <a:latin typeface="Helvetica" charset="0"/>
                <a:ea typeface="Helvetica" charset="0"/>
                <a:cs typeface="Helvetica" charset="0"/>
              </a:rPr>
              <a:t> Fewer TLB misses</a:t>
            </a:r>
            <a:endParaRPr lang="en-US" sz="252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892207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Huge Pages – Advantages</a:t>
            </a:r>
            <a:endParaRPr lang="en-US" dirty="0"/>
          </a:p>
        </p:txBody>
      </p:sp>
      <p:sp>
        <p:nvSpPr>
          <p:cNvPr id="4" name="Slide Number Placeholder 3"/>
          <p:cNvSpPr>
            <a:spLocks noGrp="1"/>
          </p:cNvSpPr>
          <p:nvPr>
            <p:ph type="sldNum" sz="quarter" idx="4294967295"/>
          </p:nvPr>
        </p:nvSpPr>
        <p:spPr>
          <a:xfrm>
            <a:off x="8503920" y="5843588"/>
            <a:ext cx="2468880" cy="328613"/>
          </a:xfrm>
          <a:prstGeom prst="rect">
            <a:avLst/>
          </a:prstGeom>
        </p:spPr>
        <p:txBody>
          <a:bodyPr/>
          <a:lstStyle/>
          <a:p>
            <a:fld id="{24EAD923-3004-4A31-84C7-9B440B785588}" type="slidenum">
              <a:rPr lang="en-US" smtClean="0"/>
              <a:pPr/>
              <a:t>24</a:t>
            </a:fld>
            <a:endParaRPr lang="en-US" dirty="0"/>
          </a:p>
        </p:txBody>
      </p:sp>
      <p:grpSp>
        <p:nvGrpSpPr>
          <p:cNvPr id="49" name="Group 48"/>
          <p:cNvGrpSpPr/>
          <p:nvPr/>
        </p:nvGrpSpPr>
        <p:grpSpPr>
          <a:xfrm>
            <a:off x="1951465" y="1428456"/>
            <a:ext cx="6916191" cy="4563340"/>
            <a:chOff x="3610447" y="1799267"/>
            <a:chExt cx="7684657" cy="5070377"/>
          </a:xfrm>
        </p:grpSpPr>
        <p:grpSp>
          <p:nvGrpSpPr>
            <p:cNvPr id="38" name="Group 37"/>
            <p:cNvGrpSpPr/>
            <p:nvPr/>
          </p:nvGrpSpPr>
          <p:grpSpPr>
            <a:xfrm>
              <a:off x="3610447" y="2733394"/>
              <a:ext cx="1066618" cy="1722050"/>
              <a:chOff x="3606316" y="3360434"/>
              <a:chExt cx="1066618" cy="1722050"/>
            </a:xfrm>
          </p:grpSpPr>
          <p:grpSp>
            <p:nvGrpSpPr>
              <p:cNvPr id="14" name="Group 13"/>
              <p:cNvGrpSpPr/>
              <p:nvPr/>
            </p:nvGrpSpPr>
            <p:grpSpPr>
              <a:xfrm rot="5400000">
                <a:off x="3488995" y="3477756"/>
                <a:ext cx="1301261" cy="1066617"/>
                <a:chOff x="2039815" y="4205652"/>
                <a:chExt cx="7455880" cy="401517"/>
              </a:xfrm>
            </p:grpSpPr>
            <p:sp>
              <p:nvSpPr>
                <p:cNvPr id="10" name="Rectangle 9"/>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3606316" y="4672115"/>
                <a:ext cx="1066614" cy="410369"/>
              </a:xfrm>
              <a:prstGeom prst="rect">
                <a:avLst/>
              </a:prstGeom>
              <a:noFill/>
              <a:ln>
                <a:noFill/>
              </a:ln>
            </p:spPr>
            <p:txBody>
              <a:bodyPr wrap="square" rtlCol="0">
                <a:spAutoFit/>
              </a:bodyPr>
              <a:lstStyle/>
              <a:p>
                <a:pPr algn="ctr"/>
                <a:r>
                  <a:rPr lang="en-US" smtClean="0">
                    <a:latin typeface="Helvetica" charset="0"/>
                    <a:ea typeface="Helvetica" charset="0"/>
                    <a:cs typeface="Helvetica" charset="0"/>
                  </a:rPr>
                  <a:t>TLB</a:t>
                </a:r>
                <a:endParaRPr lang="en-US" dirty="0">
                  <a:latin typeface="Helvetica" charset="0"/>
                  <a:ea typeface="Helvetica" charset="0"/>
                  <a:cs typeface="Helvetica" charset="0"/>
                </a:endParaRPr>
              </a:p>
            </p:txBody>
          </p:sp>
        </p:grpSp>
        <p:sp>
          <p:nvSpPr>
            <p:cNvPr id="32" name="TextBox 31"/>
            <p:cNvSpPr txBox="1"/>
            <p:nvPr/>
          </p:nvSpPr>
          <p:spPr>
            <a:xfrm>
              <a:off x="6134266" y="6151498"/>
              <a:ext cx="1969822" cy="718146"/>
            </a:xfrm>
            <a:prstGeom prst="rect">
              <a:avLst/>
            </a:prstGeom>
            <a:noFill/>
          </p:spPr>
          <p:txBody>
            <a:bodyPr wrap="square" rtlCol="0">
              <a:spAutoFit/>
            </a:bodyPr>
            <a:lstStyle/>
            <a:p>
              <a:pPr algn="ctr"/>
              <a:r>
                <a:rPr lang="en-US" dirty="0" smtClean="0">
                  <a:latin typeface="Helvetica" charset="0"/>
                  <a:ea typeface="Helvetica" charset="0"/>
                  <a:cs typeface="Helvetica" charset="0"/>
                </a:rPr>
                <a:t>Application </a:t>
              </a:r>
              <a:r>
                <a:rPr lang="en-US" smtClean="0">
                  <a:latin typeface="Helvetica" charset="0"/>
                  <a:ea typeface="Helvetica" charset="0"/>
                  <a:cs typeface="Helvetica" charset="0"/>
                </a:rPr>
                <a:t>Working Set</a:t>
              </a:r>
              <a:endParaRPr lang="en-US" dirty="0">
                <a:latin typeface="Helvetica" charset="0"/>
                <a:ea typeface="Helvetica" charset="0"/>
                <a:cs typeface="Helvetica" charset="0"/>
              </a:endParaRPr>
            </a:p>
          </p:txBody>
        </p:sp>
        <p:grpSp>
          <p:nvGrpSpPr>
            <p:cNvPr id="37" name="Group 36"/>
            <p:cNvGrpSpPr/>
            <p:nvPr/>
          </p:nvGrpSpPr>
          <p:grpSpPr>
            <a:xfrm>
              <a:off x="6411396" y="1799267"/>
              <a:ext cx="4883708" cy="4242722"/>
              <a:chOff x="6411396" y="2740437"/>
              <a:chExt cx="4883708" cy="4242722"/>
            </a:xfrm>
          </p:grpSpPr>
          <p:grpSp>
            <p:nvGrpSpPr>
              <p:cNvPr id="15" name="Group 14"/>
              <p:cNvGrpSpPr/>
              <p:nvPr/>
            </p:nvGrpSpPr>
            <p:grpSpPr>
              <a:xfrm rot="5400000">
                <a:off x="6104045" y="3272282"/>
                <a:ext cx="2030263" cy="1415562"/>
                <a:chOff x="4097215" y="4906108"/>
                <a:chExt cx="3341080" cy="1415562"/>
              </a:xfrm>
            </p:grpSpPr>
            <p:sp>
              <p:nvSpPr>
                <p:cNvPr id="6" name="Rectangle 5"/>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248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6775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0302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endParaRPr lang="en-US" sz="1440" dirty="0">
                  <a:latin typeface="Courier" charset="0"/>
                  <a:ea typeface="Courier" charset="0"/>
                  <a:cs typeface="Courier" charset="0"/>
                </a:endParaRPr>
              </a:p>
            </p:txBody>
          </p:sp>
          <p:sp>
            <p:nvSpPr>
              <p:cNvPr id="28" name="TextBox 27"/>
              <p:cNvSpPr txBox="1"/>
              <p:nvPr/>
            </p:nvSpPr>
            <p:spPr>
              <a:xfrm>
                <a:off x="7826957" y="3816978"/>
                <a:ext cx="1488141" cy="348813"/>
              </a:xfrm>
              <a:prstGeom prst="rect">
                <a:avLst/>
              </a:prstGeom>
              <a:noFill/>
            </p:spPr>
            <p:txBody>
              <a:bodyPr wrap="square" rtlCol="0">
                <a:spAutoFit/>
              </a:bodyPr>
              <a:lstStyle/>
              <a:p>
                <a:r>
                  <a:rPr lang="en-US" sz="1440">
                    <a:latin typeface="Courier" charset="0"/>
                    <a:ea typeface="Courier" charset="0"/>
                    <a:cs typeface="Courier" charset="0"/>
                  </a:rPr>
                  <a:t>2MB</a:t>
                </a:r>
                <a:endParaRPr lang="en-US" sz="1440" dirty="0">
                  <a:latin typeface="Courier" charset="0"/>
                  <a:ea typeface="Courier" charset="0"/>
                  <a:cs typeface="Courier" charset="0"/>
                </a:endParaRPr>
              </a:p>
            </p:txBody>
          </p:sp>
          <p:sp>
            <p:nvSpPr>
              <p:cNvPr id="30" name="TextBox 29"/>
              <p:cNvSpPr txBox="1"/>
              <p:nvPr/>
            </p:nvSpPr>
            <p:spPr>
              <a:xfrm>
                <a:off x="7826958" y="4863570"/>
                <a:ext cx="1488141" cy="348813"/>
              </a:xfrm>
              <a:prstGeom prst="rect">
                <a:avLst/>
              </a:prstGeom>
              <a:noFill/>
            </p:spPr>
            <p:txBody>
              <a:bodyPr wrap="square" rtlCol="0">
                <a:spAutoFit/>
              </a:bodyPr>
              <a:lstStyle/>
              <a:p>
                <a:r>
                  <a:rPr lang="en-US" sz="1440">
                    <a:latin typeface="Courier" charset="0"/>
                    <a:ea typeface="Courier" charset="0"/>
                    <a:cs typeface="Courier" charset="0"/>
                  </a:rPr>
                  <a:t>4MB</a:t>
                </a:r>
                <a:endParaRPr lang="en-US" sz="1440" dirty="0">
                  <a:latin typeface="Courier" charset="0"/>
                  <a:ea typeface="Courier" charset="0"/>
                  <a:cs typeface="Courier" charset="0"/>
                </a:endParaRPr>
              </a:p>
            </p:txBody>
          </p:sp>
          <p:sp>
            <p:nvSpPr>
              <p:cNvPr id="34" name="Right Brace 33"/>
              <p:cNvSpPr/>
              <p:nvPr/>
            </p:nvSpPr>
            <p:spPr>
              <a:xfrm>
                <a:off x="8677835" y="2964931"/>
                <a:ext cx="313765" cy="4018228"/>
              </a:xfrm>
              <a:prstGeom prst="rightBrace">
                <a:avLst>
                  <a:gd name="adj1" fmla="val 66497"/>
                  <a:gd name="adj2" fmla="val 496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9027464" y="4780690"/>
                <a:ext cx="2267640" cy="718146"/>
              </a:xfrm>
              <a:prstGeom prst="rect">
                <a:avLst/>
              </a:prstGeom>
              <a:noFill/>
            </p:spPr>
            <p:txBody>
              <a:bodyPr wrap="square" rtlCol="0">
                <a:spAutoFit/>
              </a:bodyPr>
              <a:lstStyle/>
              <a:p>
                <a:pPr algn="ctr"/>
                <a:r>
                  <a:rPr lang="en-US" dirty="0" smtClean="0">
                    <a:latin typeface="Helvetica" charset="0"/>
                    <a:ea typeface="Helvetica" charset="0"/>
                    <a:cs typeface="Helvetica" charset="0"/>
                  </a:rPr>
                  <a:t>Reachable by TLB</a:t>
                </a:r>
                <a:endParaRPr lang="en-US" dirty="0">
                  <a:latin typeface="Helvetica" charset="0"/>
                  <a:ea typeface="Helvetica" charset="0"/>
                  <a:cs typeface="Helvetica" charset="0"/>
                </a:endParaRPr>
              </a:p>
            </p:txBody>
          </p:sp>
        </p:grpSp>
        <p:sp>
          <p:nvSpPr>
            <p:cNvPr id="36" name="Rectangle 35"/>
            <p:cNvSpPr/>
            <p:nvPr/>
          </p:nvSpPr>
          <p:spPr>
            <a:xfrm rot="5400000">
              <a:off x="6865394" y="3600027"/>
              <a:ext cx="507566"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5400000">
              <a:off x="6865392" y="4083297"/>
              <a:ext cx="507566"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5400000">
              <a:off x="6865392" y="4589034"/>
              <a:ext cx="507566"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6865392" y="5080425"/>
              <a:ext cx="507566"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826955" y="5770923"/>
              <a:ext cx="1488141" cy="348813"/>
            </a:xfrm>
            <a:prstGeom prst="rect">
              <a:avLst/>
            </a:prstGeom>
            <a:noFill/>
          </p:spPr>
          <p:txBody>
            <a:bodyPr wrap="square" rtlCol="0">
              <a:spAutoFit/>
            </a:bodyPr>
            <a:lstStyle/>
            <a:p>
              <a:r>
                <a:rPr lang="en-US" sz="1440" dirty="0">
                  <a:latin typeface="Courier" charset="0"/>
                  <a:ea typeface="Courier" charset="0"/>
                  <a:cs typeface="Courier" charset="0"/>
                </a:rPr>
                <a:t>8MB</a:t>
              </a:r>
              <a:endParaRPr lang="en-US" sz="1440" dirty="0">
                <a:latin typeface="Courier" charset="0"/>
                <a:ea typeface="Courier" charset="0"/>
                <a:cs typeface="Courier" charset="0"/>
              </a:endParaRPr>
            </a:p>
          </p:txBody>
        </p:sp>
      </p:grpSp>
      <p:sp>
        <p:nvSpPr>
          <p:cNvPr id="50" name="TextBox 49"/>
          <p:cNvSpPr txBox="1"/>
          <p:nvPr/>
        </p:nvSpPr>
        <p:spPr>
          <a:xfrm>
            <a:off x="373435" y="1193007"/>
            <a:ext cx="3715989" cy="480131"/>
          </a:xfrm>
          <a:prstGeom prst="rect">
            <a:avLst/>
          </a:prstGeom>
          <a:noFill/>
        </p:spPr>
        <p:txBody>
          <a:bodyPr wrap="square" rtlCol="0">
            <a:spAutoFit/>
          </a:bodyPr>
          <a:lstStyle/>
          <a:p>
            <a:pPr algn="ctr"/>
            <a:r>
              <a:rPr lang="en-US" sz="2520" dirty="0">
                <a:solidFill>
                  <a:srgbClr val="FF0000"/>
                </a:solidFill>
                <a:latin typeface="Wingdings 2" charset="2"/>
                <a:ea typeface="Wingdings 2" charset="2"/>
                <a:cs typeface="Wingdings 2" charset="2"/>
              </a:rPr>
              <a:t>u</a:t>
            </a:r>
            <a:r>
              <a:rPr lang="en-US" sz="2520" dirty="0">
                <a:solidFill>
                  <a:srgbClr val="FF0000"/>
                </a:solidFill>
                <a:latin typeface="Helvetica" charset="0"/>
                <a:ea typeface="Helvetica" charset="0"/>
                <a:cs typeface="Helvetica" charset="0"/>
              </a:rPr>
              <a:t> Fewer TLB misses</a:t>
            </a:r>
            <a:endParaRPr lang="en-US" sz="2520" dirty="0">
              <a:solidFill>
                <a:srgbClr val="FF0000"/>
              </a:solidFill>
              <a:latin typeface="Helvetica" charset="0"/>
              <a:ea typeface="Helvetica" charset="0"/>
              <a:cs typeface="Helvetica" charset="0"/>
            </a:endParaRPr>
          </a:p>
        </p:txBody>
      </p:sp>
      <p:sp>
        <p:nvSpPr>
          <p:cNvPr id="39" name="TextBox 38"/>
          <p:cNvSpPr txBox="1"/>
          <p:nvPr/>
        </p:nvSpPr>
        <p:spPr>
          <a:xfrm>
            <a:off x="5750548" y="4159724"/>
            <a:ext cx="1339327" cy="313932"/>
          </a:xfrm>
          <a:prstGeom prst="rect">
            <a:avLst/>
          </a:prstGeom>
          <a:noFill/>
        </p:spPr>
        <p:txBody>
          <a:bodyPr wrap="square" rtlCol="0">
            <a:spAutoFit/>
          </a:bodyPr>
          <a:lstStyle/>
          <a:p>
            <a:r>
              <a:rPr lang="en-US" sz="1440" dirty="0">
                <a:latin typeface="Courier" charset="0"/>
                <a:ea typeface="Courier" charset="0"/>
                <a:cs typeface="Courier" charset="0"/>
              </a:rPr>
              <a:t>6</a:t>
            </a:r>
            <a:r>
              <a:rPr lang="en-US" sz="1440" dirty="0">
                <a:latin typeface="Courier" charset="0"/>
                <a:ea typeface="Courier" charset="0"/>
                <a:cs typeface="Courier" charset="0"/>
              </a:rPr>
              <a:t>MB</a:t>
            </a:r>
            <a:endParaRPr lang="en-US" sz="1440" dirty="0">
              <a:latin typeface="Courier" charset="0"/>
              <a:ea typeface="Courier" charset="0"/>
              <a:cs typeface="Courier" charset="0"/>
            </a:endParaRPr>
          </a:p>
        </p:txBody>
      </p:sp>
    </p:spTree>
    <p:extLst>
      <p:ext uri="{BB962C8B-B14F-4D97-AF65-F5344CB8AC3E}">
        <p14:creationId xmlns:p14="http://schemas.microsoft.com/office/powerpoint/2010/main" val="124016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Huge Pages – Advantages</a:t>
            </a:r>
            <a:endParaRPr lang="en-US" dirty="0"/>
          </a:p>
        </p:txBody>
      </p:sp>
      <p:sp>
        <p:nvSpPr>
          <p:cNvPr id="4" name="Slide Number Placeholder 3"/>
          <p:cNvSpPr>
            <a:spLocks noGrp="1"/>
          </p:cNvSpPr>
          <p:nvPr>
            <p:ph type="sldNum" sz="quarter" idx="4294967295"/>
          </p:nvPr>
        </p:nvSpPr>
        <p:spPr>
          <a:xfrm>
            <a:off x="8503920" y="5843588"/>
            <a:ext cx="2468880" cy="328613"/>
          </a:xfrm>
          <a:prstGeom prst="rect">
            <a:avLst/>
          </a:prstGeom>
        </p:spPr>
        <p:txBody>
          <a:bodyPr/>
          <a:lstStyle/>
          <a:p>
            <a:fld id="{24EAD923-3004-4A31-84C7-9B440B785588}" type="slidenum">
              <a:rPr lang="en-US" smtClean="0"/>
              <a:pPr/>
              <a:t>25</a:t>
            </a:fld>
            <a:endParaRPr lang="en-US" dirty="0"/>
          </a:p>
        </p:txBody>
      </p:sp>
      <p:sp>
        <p:nvSpPr>
          <p:cNvPr id="50" name="TextBox 49"/>
          <p:cNvSpPr txBox="1"/>
          <p:nvPr/>
        </p:nvSpPr>
        <p:spPr>
          <a:xfrm>
            <a:off x="373435" y="1193007"/>
            <a:ext cx="3715989" cy="480131"/>
          </a:xfrm>
          <a:prstGeom prst="rect">
            <a:avLst/>
          </a:prstGeom>
          <a:noFill/>
        </p:spPr>
        <p:txBody>
          <a:bodyPr wrap="square" rtlCol="0">
            <a:spAutoFit/>
          </a:bodyPr>
          <a:lstStyle/>
          <a:p>
            <a:pPr algn="ctr"/>
            <a:r>
              <a:rPr lang="en-US" sz="2520" dirty="0">
                <a:solidFill>
                  <a:srgbClr val="FF0000"/>
                </a:solidFill>
                <a:latin typeface="Wingdings 2" charset="2"/>
                <a:ea typeface="Wingdings 2" charset="2"/>
                <a:cs typeface="Wingdings 2" charset="2"/>
              </a:rPr>
              <a:t>u</a:t>
            </a:r>
            <a:r>
              <a:rPr lang="en-US" sz="2520" dirty="0">
                <a:solidFill>
                  <a:srgbClr val="FF0000"/>
                </a:solidFill>
                <a:latin typeface="Helvetica" charset="0"/>
                <a:ea typeface="Helvetica" charset="0"/>
                <a:cs typeface="Helvetica" charset="0"/>
              </a:rPr>
              <a:t> Fewer TLB misses</a:t>
            </a:r>
            <a:endParaRPr lang="en-US" sz="2520" dirty="0">
              <a:solidFill>
                <a:srgbClr val="FF0000"/>
              </a:solidFill>
              <a:latin typeface="Helvetica" charset="0"/>
              <a:ea typeface="Helvetica" charset="0"/>
              <a:cs typeface="Helvetica" charset="0"/>
            </a:endParaRPr>
          </a:p>
        </p:txBody>
      </p:sp>
      <p:sp>
        <p:nvSpPr>
          <p:cNvPr id="33" name="TextBox 32"/>
          <p:cNvSpPr txBox="1"/>
          <p:nvPr/>
        </p:nvSpPr>
        <p:spPr>
          <a:xfrm>
            <a:off x="597049" y="2621463"/>
            <a:ext cx="8600739" cy="1477328"/>
          </a:xfrm>
          <a:prstGeom prst="rect">
            <a:avLst/>
          </a:prstGeom>
          <a:noFill/>
        </p:spPr>
        <p:txBody>
          <a:bodyPr wrap="square" rtlCol="0">
            <a:spAutoFit/>
          </a:bodyPr>
          <a:lstStyle/>
          <a:p>
            <a:pPr marL="411480" indent="-411480">
              <a:buFont typeface="Wingdings 2" charset="2"/>
              <a:buChar char="v"/>
            </a:pPr>
            <a:r>
              <a:rPr lang="en-US" sz="2520" dirty="0">
                <a:solidFill>
                  <a:srgbClr val="FF0000"/>
                </a:solidFill>
                <a:latin typeface="Helvetica" charset="0"/>
                <a:ea typeface="Helvetica" charset="0"/>
                <a:cs typeface="Helvetica" charset="0"/>
              </a:rPr>
              <a:t>Faster TLB misses</a:t>
            </a:r>
          </a:p>
          <a:p>
            <a:pPr marL="411480" indent="-411480">
              <a:buFont typeface="Wingdings 2" charset="2"/>
              <a:buChar char="v"/>
            </a:pPr>
            <a:endParaRPr lang="en-US" sz="1440" dirty="0">
              <a:latin typeface="Helvetica" charset="0"/>
              <a:ea typeface="Helvetica" charset="0"/>
              <a:cs typeface="Helvetica" charset="0"/>
            </a:endParaRPr>
          </a:p>
          <a:p>
            <a:pPr marL="822960" lvl="1" indent="-411480">
              <a:buFont typeface="Arial" charset="0"/>
              <a:buChar char="•"/>
            </a:pPr>
            <a:r>
              <a:rPr lang="en-US" sz="2520" dirty="0">
                <a:latin typeface="Helvetica" charset="0"/>
                <a:ea typeface="Helvetica" charset="0"/>
                <a:cs typeface="Helvetica" charset="0"/>
              </a:rPr>
              <a:t>3-level tree lookup instead of 4</a:t>
            </a:r>
          </a:p>
          <a:p>
            <a:pPr marL="822960" lvl="1" indent="-411480">
              <a:buFont typeface="Arial" charset="0"/>
              <a:buChar char="•"/>
            </a:pPr>
            <a:r>
              <a:rPr lang="en-US" sz="2520" dirty="0">
                <a:latin typeface="Helvetica" charset="0"/>
                <a:ea typeface="Helvetica" charset="0"/>
                <a:cs typeface="Helvetica" charset="0"/>
              </a:rPr>
              <a:t>Better </a:t>
            </a:r>
            <a:r>
              <a:rPr lang="en-US" sz="2520" dirty="0" err="1">
                <a:latin typeface="Helvetica" charset="0"/>
                <a:ea typeface="Helvetica" charset="0"/>
                <a:cs typeface="Helvetica" charset="0"/>
              </a:rPr>
              <a:t>cacheability</a:t>
            </a:r>
            <a:r>
              <a:rPr lang="en-US" sz="2520" dirty="0">
                <a:latin typeface="Helvetica" charset="0"/>
                <a:ea typeface="Helvetica" charset="0"/>
                <a:cs typeface="Helvetica" charset="0"/>
              </a:rPr>
              <a:t> of page table entries</a:t>
            </a:r>
          </a:p>
        </p:txBody>
      </p:sp>
    </p:spTree>
    <p:extLst>
      <p:ext uri="{BB962C8B-B14F-4D97-AF65-F5344CB8AC3E}">
        <p14:creationId xmlns:p14="http://schemas.microsoft.com/office/powerpoint/2010/main" val="41876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uge pages: boost performance</a:t>
            </a:r>
            <a:endParaRPr lang="en-US" dirty="0"/>
          </a:p>
        </p:txBody>
      </p:sp>
      <p:sp>
        <p:nvSpPr>
          <p:cNvPr id="3" name="Content Placeholder 2"/>
          <p:cNvSpPr>
            <a:spLocks noGrp="1"/>
          </p:cNvSpPr>
          <p:nvPr>
            <p:ph idx="1"/>
          </p:nvPr>
        </p:nvSpPr>
        <p:spPr/>
        <p:txBody>
          <a:bodyPr anchor="t"/>
          <a:lstStyle/>
          <a:p>
            <a:pPr marL="411480" indent="-388620">
              <a:spcBef>
                <a:spcPts val="0"/>
              </a:spcBef>
              <a:spcAft>
                <a:spcPts val="0"/>
              </a:spcAft>
              <a:buClr>
                <a:schemeClr val="dk1"/>
              </a:buClr>
              <a:buSzPct val="100000"/>
              <a:buFont typeface="Calibri"/>
            </a:pPr>
            <a:endParaRPr lang="en-US" dirty="0" smtClean="0">
              <a:solidFill>
                <a:schemeClr val="dk1"/>
              </a:solidFill>
              <a:latin typeface="Calibri"/>
              <a:ea typeface="Calibri"/>
              <a:cs typeface="Calibri"/>
              <a:sym typeface="Calibri"/>
            </a:endParaRPr>
          </a:p>
          <a:p>
            <a:pPr marL="411480" indent="-388620">
              <a:spcBef>
                <a:spcPts val="0"/>
              </a:spcBef>
              <a:spcAft>
                <a:spcPts val="0"/>
              </a:spcAft>
              <a:buClr>
                <a:schemeClr val="dk1"/>
              </a:buClr>
              <a:buSzPct val="100000"/>
              <a:buFont typeface="Calibri"/>
            </a:pPr>
            <a:endParaRPr lang="en-US" dirty="0">
              <a:solidFill>
                <a:schemeClr val="dk1"/>
              </a:solidFill>
              <a:latin typeface="Calibri"/>
              <a:ea typeface="Calibri"/>
              <a:cs typeface="Calibri"/>
              <a:sym typeface="Calibri"/>
            </a:endParaRPr>
          </a:p>
          <a:p>
            <a:pPr marL="411480" indent="-388620">
              <a:spcBef>
                <a:spcPts val="0"/>
              </a:spcBef>
              <a:spcAft>
                <a:spcPts val="0"/>
              </a:spcAft>
              <a:buClr>
                <a:schemeClr val="dk1"/>
              </a:buClr>
              <a:buSzPct val="100000"/>
              <a:buFont typeface="Calibri"/>
            </a:pPr>
            <a:r>
              <a:rPr lang="en-US" dirty="0" smtClean="0">
                <a:solidFill>
                  <a:schemeClr val="dk1"/>
                </a:solidFill>
                <a:latin typeface="Calibri"/>
                <a:ea typeface="Calibri"/>
                <a:cs typeface="Calibri"/>
                <a:sym typeface="Calibri"/>
              </a:rPr>
              <a:t>2-fold benefit:</a:t>
            </a:r>
            <a:endParaRPr lang="en-US" dirty="0">
              <a:solidFill>
                <a:schemeClr val="dk1"/>
              </a:solidFill>
              <a:latin typeface="Calibri"/>
              <a:ea typeface="Calibri"/>
              <a:cs typeface="Calibri"/>
              <a:sym typeface="Calibri"/>
            </a:endParaRPr>
          </a:p>
          <a:p>
            <a:pPr marL="822960" lvl="1" indent="-365760">
              <a:spcBef>
                <a:spcPts val="0"/>
              </a:spcBef>
              <a:spcAft>
                <a:spcPts val="0"/>
              </a:spcAft>
              <a:buClr>
                <a:schemeClr val="dk1"/>
              </a:buClr>
              <a:buSzPct val="100000"/>
              <a:buFont typeface="Calibri"/>
            </a:pPr>
            <a:r>
              <a:rPr lang="en-US" i="1" dirty="0">
                <a:solidFill>
                  <a:schemeClr val="accent6"/>
                </a:solidFill>
                <a:latin typeface="Calibri"/>
                <a:ea typeface="Calibri"/>
                <a:cs typeface="Calibri"/>
                <a:sym typeface="Calibri"/>
              </a:rPr>
              <a:t>Fewer</a:t>
            </a:r>
            <a:r>
              <a:rPr lang="en-US" dirty="0">
                <a:solidFill>
                  <a:schemeClr val="accent6"/>
                </a:solidFill>
                <a:latin typeface="Calibri"/>
                <a:ea typeface="Calibri"/>
                <a:cs typeface="Calibri"/>
                <a:sym typeface="Calibri"/>
              </a:rPr>
              <a:t> </a:t>
            </a:r>
            <a:r>
              <a:rPr lang="en-US" dirty="0">
                <a:solidFill>
                  <a:schemeClr val="dk1"/>
                </a:solidFill>
                <a:latin typeface="Calibri"/>
                <a:ea typeface="Calibri"/>
                <a:cs typeface="Calibri"/>
                <a:sym typeface="Calibri"/>
              </a:rPr>
              <a:t>TLB misses</a:t>
            </a:r>
          </a:p>
          <a:p>
            <a:pPr marL="822960" lvl="1" indent="-365760">
              <a:spcBef>
                <a:spcPts val="0"/>
              </a:spcBef>
              <a:spcAft>
                <a:spcPts val="0"/>
              </a:spcAft>
              <a:buClr>
                <a:schemeClr val="dk1"/>
              </a:buClr>
              <a:buSzPct val="100000"/>
              <a:buFont typeface="Calibri"/>
            </a:pPr>
            <a:r>
              <a:rPr lang="en-US" i="1" dirty="0">
                <a:solidFill>
                  <a:schemeClr val="accent6"/>
                </a:solidFill>
                <a:latin typeface="Calibri"/>
                <a:ea typeface="Calibri"/>
                <a:cs typeface="Calibri"/>
                <a:sym typeface="Calibri"/>
              </a:rPr>
              <a:t>Faster</a:t>
            </a:r>
            <a:r>
              <a:rPr lang="en-US" dirty="0">
                <a:solidFill>
                  <a:schemeClr val="dk1"/>
                </a:solidFill>
                <a:latin typeface="Calibri"/>
                <a:ea typeface="Calibri"/>
                <a:cs typeface="Calibri"/>
                <a:sym typeface="Calibri"/>
              </a:rPr>
              <a:t> TLB misses</a:t>
            </a:r>
          </a:p>
          <a:p>
            <a:pPr marL="0" indent="0">
              <a:spcBef>
                <a:spcPts val="0"/>
              </a:spcBef>
              <a:spcAft>
                <a:spcPts val="0"/>
              </a:spcAft>
              <a:buNone/>
            </a:pPr>
            <a:endParaRPr lang="en-US" dirty="0">
              <a:solidFill>
                <a:schemeClr val="dk1"/>
              </a:solidFill>
              <a:latin typeface="Calibri"/>
              <a:ea typeface="Calibri"/>
              <a:cs typeface="Calibri"/>
              <a:sym typeface="Calibri"/>
            </a:endParaRPr>
          </a:p>
          <a:p>
            <a:pPr marL="411480" indent="-388620">
              <a:spcBef>
                <a:spcPts val="0"/>
              </a:spcBef>
              <a:spcAft>
                <a:spcPts val="0"/>
              </a:spcAft>
              <a:buClr>
                <a:schemeClr val="dk1"/>
              </a:buClr>
              <a:buSzPct val="100000"/>
              <a:buFont typeface="Calibri"/>
            </a:pPr>
            <a:r>
              <a:rPr lang="en-US" dirty="0">
                <a:solidFill>
                  <a:schemeClr val="dk1"/>
                </a:solidFill>
                <a:latin typeface="Calibri"/>
                <a:ea typeface="Calibri"/>
                <a:cs typeface="Calibri"/>
                <a:sym typeface="Calibri"/>
              </a:rPr>
              <a:t>Virtualization page walks:</a:t>
            </a:r>
          </a:p>
          <a:p>
            <a:pPr marL="822960" lvl="1" indent="-365760">
              <a:spcBef>
                <a:spcPts val="0"/>
              </a:spcBef>
              <a:spcAft>
                <a:spcPts val="0"/>
              </a:spcAft>
              <a:buClr>
                <a:schemeClr val="dk1"/>
              </a:buClr>
              <a:buSzPct val="100000"/>
              <a:buFont typeface="Calibri"/>
            </a:pPr>
            <a:r>
              <a:rPr lang="en-US" dirty="0">
                <a:solidFill>
                  <a:schemeClr val="dk1"/>
                </a:solidFill>
                <a:latin typeface="Calibri"/>
                <a:ea typeface="Calibri"/>
                <a:cs typeface="Calibri"/>
                <a:sym typeface="Calibri"/>
              </a:rPr>
              <a:t>24 (4KB) -&gt; 16 (2MB</a:t>
            </a:r>
            <a:r>
              <a:rPr lang="en-US" dirty="0" smtClean="0">
                <a:solidFill>
                  <a:schemeClr val="dk1"/>
                </a:solidFill>
                <a:latin typeface="Calibri"/>
                <a:ea typeface="Calibri"/>
                <a:cs typeface="Calibri"/>
                <a:sym typeface="Calibri"/>
              </a:rPr>
              <a:t>)</a:t>
            </a:r>
            <a:endParaRPr lang="en-US" dirty="0">
              <a:solidFill>
                <a:schemeClr val="dk1"/>
              </a:solidFill>
              <a:latin typeface="Calibri"/>
              <a:ea typeface="Calibri"/>
              <a:cs typeface="Calibri"/>
              <a:sym typeface="Calibri"/>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26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629" y="1137510"/>
            <a:ext cx="5932170" cy="4229100"/>
          </a:xfrm>
          <a:prstGeom prst="rect">
            <a:avLst/>
          </a:prstGeom>
        </p:spPr>
      </p:pic>
      <p:sp>
        <p:nvSpPr>
          <p:cNvPr id="6" name="Shape 275"/>
          <p:cNvSpPr txBox="1"/>
          <p:nvPr/>
        </p:nvSpPr>
        <p:spPr>
          <a:xfrm>
            <a:off x="318263" y="5296950"/>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a:solidFill>
                  <a:srgbClr val="FF0000"/>
                </a:solidFill>
                <a:latin typeface="Calibri"/>
                <a:ea typeface="Calibri"/>
                <a:cs typeface="Calibri"/>
                <a:sym typeface="Calibri"/>
              </a:rPr>
              <a:t>Performance benefit up to 30% under virtualization</a:t>
            </a:r>
          </a:p>
        </p:txBody>
      </p:sp>
    </p:spTree>
    <p:extLst>
      <p:ext uri="{BB962C8B-B14F-4D97-AF65-F5344CB8AC3E}">
        <p14:creationId xmlns:p14="http://schemas.microsoft.com/office/powerpoint/2010/main" val="1845290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Thermostat</a:t>
            </a:r>
            <a:endParaRPr lang="en-US" dirty="0"/>
          </a:p>
        </p:txBody>
      </p:sp>
      <p:sp>
        <p:nvSpPr>
          <p:cNvPr id="3" name="Content Placeholder 2"/>
          <p:cNvSpPr>
            <a:spLocks noGrp="1"/>
          </p:cNvSpPr>
          <p:nvPr>
            <p:ph idx="1"/>
          </p:nvPr>
        </p:nvSpPr>
        <p:spPr/>
        <p:txBody>
          <a:bodyPr/>
          <a:lstStyle/>
          <a:p>
            <a:pPr marL="411480" indent="-388620">
              <a:lnSpc>
                <a:spcPct val="115000"/>
              </a:lnSpc>
              <a:spcBef>
                <a:spcPts val="0"/>
              </a:spcBef>
              <a:spcAft>
                <a:spcPts val="0"/>
              </a:spcAft>
              <a:buSzPct val="100000"/>
              <a:buFont typeface="Calibri"/>
            </a:pPr>
            <a:r>
              <a:rPr lang="en-US" b="1" i="1" dirty="0">
                <a:solidFill>
                  <a:schemeClr val="accent2"/>
                </a:solidFill>
              </a:rPr>
              <a:t>Application-transparent, </a:t>
            </a:r>
            <a:r>
              <a:rPr lang="en-US" i="1" dirty="0"/>
              <a:t>huge-page-aware </a:t>
            </a:r>
            <a:r>
              <a:rPr lang="en-US" dirty="0">
                <a:solidFill>
                  <a:schemeClr val="dk1"/>
                </a:solidFill>
                <a:latin typeface="Calibri"/>
                <a:ea typeface="Calibri"/>
                <a:cs typeface="Calibri"/>
                <a:sym typeface="Calibri"/>
              </a:rPr>
              <a:t>mechanism</a:t>
            </a:r>
          </a:p>
          <a:p>
            <a:pPr marL="411480" indent="-388620">
              <a:lnSpc>
                <a:spcPct val="115000"/>
              </a:lnSpc>
              <a:spcBef>
                <a:spcPts val="0"/>
              </a:spcBef>
              <a:spcAft>
                <a:spcPts val="0"/>
              </a:spcAft>
              <a:buSzPct val="100000"/>
              <a:buFont typeface="Calibri"/>
            </a:pPr>
            <a:r>
              <a:rPr lang="en-US" dirty="0"/>
              <a:t>Cold data in slow memory while </a:t>
            </a:r>
            <a:r>
              <a:rPr lang="en-US" b="1" i="1" dirty="0">
                <a:solidFill>
                  <a:schemeClr val="accent6"/>
                </a:solidFill>
              </a:rPr>
              <a:t>satisfying perf. requirements</a:t>
            </a:r>
            <a:endParaRPr lang="en-US" b="1" i="1" dirty="0">
              <a:solidFill>
                <a:schemeClr val="accent6"/>
              </a:solidFill>
              <a:sym typeface="Calibri"/>
            </a:endParaRPr>
          </a:p>
          <a:p>
            <a:pPr marL="411480" indent="-388620">
              <a:lnSpc>
                <a:spcPct val="115000"/>
              </a:lnSpc>
              <a:spcBef>
                <a:spcPts val="0"/>
              </a:spcBef>
              <a:spcAft>
                <a:spcPts val="0"/>
              </a:spcAft>
              <a:buSzPct val="100000"/>
              <a:buFont typeface="Calibri"/>
            </a:pPr>
            <a:r>
              <a:rPr lang="en-US" b="1" i="1" dirty="0">
                <a:solidFill>
                  <a:schemeClr val="accent6"/>
                </a:solidFill>
                <a:latin typeface="Calibri"/>
                <a:ea typeface="Calibri"/>
                <a:cs typeface="Calibri"/>
                <a:sym typeface="Calibri"/>
              </a:rPr>
              <a:t>Low-overhead</a:t>
            </a:r>
            <a:r>
              <a:rPr lang="en-US" dirty="0">
                <a:solidFill>
                  <a:schemeClr val="dk1"/>
                </a:solidFill>
                <a:latin typeface="Calibri"/>
                <a:ea typeface="Calibri"/>
                <a:cs typeface="Calibri"/>
                <a:sym typeface="Calibri"/>
              </a:rPr>
              <a:t> sampling to estimate page access rates</a:t>
            </a:r>
          </a:p>
          <a:p>
            <a:pPr marL="411480" indent="-388620">
              <a:lnSpc>
                <a:spcPct val="115000"/>
              </a:lnSpc>
              <a:spcBef>
                <a:spcPts val="0"/>
              </a:spcBef>
              <a:spcAft>
                <a:spcPts val="0"/>
              </a:spcAft>
              <a:buClr>
                <a:schemeClr val="dk1"/>
              </a:buClr>
              <a:buSzPct val="100000"/>
              <a:buFont typeface="Calibri"/>
            </a:pPr>
            <a:r>
              <a:rPr lang="en-US" dirty="0">
                <a:solidFill>
                  <a:schemeClr val="dk1"/>
                </a:solidFill>
                <a:latin typeface="Calibri"/>
                <a:ea typeface="Calibri"/>
                <a:cs typeface="Calibri"/>
                <a:sym typeface="Calibri"/>
              </a:rPr>
              <a:t>Prototyped in Linux 4.5</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27</a:t>
            </a:fld>
            <a:endParaRPr lang="en-US" dirty="0"/>
          </a:p>
        </p:txBody>
      </p:sp>
      <p:sp>
        <p:nvSpPr>
          <p:cNvPr id="5" name="Shape 302"/>
          <p:cNvSpPr txBox="1"/>
          <p:nvPr/>
        </p:nvSpPr>
        <p:spPr>
          <a:xfrm>
            <a:off x="0" y="4685992"/>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Places up to 50% of application footprint in cheaper/slower memory while satisfying 3% tolerable slowdown</a:t>
            </a:r>
          </a:p>
        </p:txBody>
      </p:sp>
    </p:spTree>
    <p:extLst>
      <p:ext uri="{BB962C8B-B14F-4D97-AF65-F5344CB8AC3E}">
        <p14:creationId xmlns:p14="http://schemas.microsoft.com/office/powerpoint/2010/main" val="1960627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Accessed bit</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28</a:t>
            </a:fld>
            <a:endParaRPr lang="en-US" dirty="0"/>
          </a:p>
        </p:txBody>
      </p:sp>
      <p:sp>
        <p:nvSpPr>
          <p:cNvPr id="5" name="Rectangle 4"/>
          <p:cNvSpPr/>
          <p:nvPr/>
        </p:nvSpPr>
        <p:spPr bwMode="auto">
          <a:xfrm>
            <a:off x="721935" y="1644537"/>
            <a:ext cx="3700167" cy="120878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charset="0"/>
                <a:ea typeface="Calibri" charset="0"/>
                <a:cs typeface="Calibri" charset="0"/>
              </a:rPr>
              <a:t>Memory footprint:</a:t>
            </a:r>
            <a:r>
              <a:rPr kumimoji="0" lang="en-US" sz="2400" b="0" i="0" u="none" strike="noStrike" cap="none" normalizeH="0" dirty="0" smtClean="0">
                <a:ln>
                  <a:noFill/>
                </a:ln>
                <a:solidFill>
                  <a:schemeClr val="tx1"/>
                </a:solidFill>
                <a:effectLst/>
                <a:latin typeface="Calibri" charset="0"/>
                <a:ea typeface="Calibri" charset="0"/>
                <a:cs typeface="Calibri" charset="0"/>
              </a:rPr>
              <a:t> </a:t>
            </a:r>
            <a:r>
              <a:rPr kumimoji="0" lang="en-US" sz="2400" b="0" i="0" u="none" strike="noStrike" cap="none" normalizeH="0" baseline="0" dirty="0" smtClean="0">
                <a:ln>
                  <a:noFill/>
                </a:ln>
                <a:solidFill>
                  <a:schemeClr val="tx1"/>
                </a:solidFill>
                <a:effectLst/>
                <a:latin typeface="Calibri" charset="0"/>
                <a:ea typeface="Calibri" charset="0"/>
                <a:cs typeface="Calibri" charset="0"/>
              </a:rPr>
              <a:t>20GB</a:t>
            </a:r>
          </a:p>
          <a:p>
            <a:pPr marL="0" marR="0" indent="0" defTabSz="914400" rtl="0" eaLnBrk="0" fontAlgn="base" latinLnBrk="0" hangingPunct="0">
              <a:lnSpc>
                <a:spcPct val="100000"/>
              </a:lnSpc>
              <a:spcBef>
                <a:spcPct val="0"/>
              </a:spcBef>
              <a:spcAft>
                <a:spcPct val="0"/>
              </a:spcAft>
              <a:buClrTx/>
              <a:buSzTx/>
              <a:buFontTx/>
              <a:buNone/>
              <a:tabLst/>
            </a:pPr>
            <a:r>
              <a:rPr lang="en-US" sz="2400" dirty="0">
                <a:latin typeface="Calibri" charset="0"/>
                <a:ea typeface="Calibri" charset="0"/>
                <a:cs typeface="Calibri" charset="0"/>
              </a:rPr>
              <a:t>⇒</a:t>
            </a:r>
            <a:r>
              <a:rPr lang="en-US" sz="2400" dirty="0" smtClean="0">
                <a:latin typeface="Calibri" charset="0"/>
                <a:ea typeface="Calibri" charset="0"/>
                <a:cs typeface="Calibri" charset="0"/>
              </a:rPr>
              <a:t> 10,240 2MB pages</a:t>
            </a:r>
          </a:p>
          <a:p>
            <a:pPr defTabSz="914400" eaLnBrk="0" hangingPunct="0"/>
            <a:r>
              <a:rPr lang="en-US" sz="2400" dirty="0" smtClean="0">
                <a:latin typeface="Calibri" charset="0"/>
                <a:ea typeface="Calibri" charset="0"/>
                <a:cs typeface="Calibri" charset="0"/>
              </a:rPr>
              <a:t>⇒ 10,240 Page table entries</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pic>
        <p:nvPicPr>
          <p:cNvPr id="6" name="Picture 5"/>
          <p:cNvPicPr>
            <a:picLocks noChangeAspect="1"/>
          </p:cNvPicPr>
          <p:nvPr/>
        </p:nvPicPr>
        <p:blipFill>
          <a:blip r:embed="rId2"/>
          <a:stretch>
            <a:fillRect/>
          </a:stretch>
        </p:blipFill>
        <p:spPr>
          <a:xfrm>
            <a:off x="1562157" y="1097790"/>
            <a:ext cx="1677239" cy="556205"/>
          </a:xfrm>
          <a:prstGeom prst="rect">
            <a:avLst/>
          </a:prstGeom>
        </p:spPr>
      </p:pic>
      <p:sp>
        <p:nvSpPr>
          <p:cNvPr id="7" name="Rectangle 6"/>
          <p:cNvSpPr/>
          <p:nvPr/>
        </p:nvSpPr>
        <p:spPr bwMode="auto">
          <a:xfrm>
            <a:off x="5291960" y="148080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charset="0"/>
                <a:ea typeface="Calibri" charset="0"/>
                <a:cs typeface="Calibri" charset="0"/>
              </a:rPr>
              <a:t>Physical</a:t>
            </a:r>
            <a:r>
              <a:rPr kumimoji="0" lang="en-US" sz="2400" b="0" i="0" u="none" strike="noStrike" cap="none" normalizeH="0" dirty="0" smtClean="0">
                <a:ln>
                  <a:noFill/>
                </a:ln>
                <a:solidFill>
                  <a:schemeClr val="tx1"/>
                </a:solidFill>
                <a:effectLst/>
                <a:latin typeface="Calibri" charset="0"/>
                <a:ea typeface="Calibri" charset="0"/>
                <a:cs typeface="Calibri" charset="0"/>
              </a:rPr>
              <a:t> address      Accessed bit   ...</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ectangle 7"/>
          <p:cNvSpPr/>
          <p:nvPr/>
        </p:nvSpPr>
        <p:spPr bwMode="auto">
          <a:xfrm>
            <a:off x="5291959" y="1991447"/>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             A                              1</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9" name="Rectangle 8"/>
          <p:cNvSpPr/>
          <p:nvPr/>
        </p:nvSpPr>
        <p:spPr bwMode="auto">
          <a:xfrm>
            <a:off x="5291959" y="250209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             B                              1</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Rectangle 9"/>
          <p:cNvSpPr/>
          <p:nvPr/>
        </p:nvSpPr>
        <p:spPr bwMode="auto">
          <a:xfrm>
            <a:off x="5291959" y="375896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lang="en-US" sz="2400" b="1" dirty="0" smtClean="0">
                <a:latin typeface="Calibri" charset="0"/>
                <a:ea typeface="Calibri" charset="0"/>
                <a:cs typeface="Calibri" charset="0"/>
              </a:rPr>
              <a:t>              E                             0</a:t>
            </a:r>
            <a:endParaRPr lang="en-US" sz="2400" b="1" dirty="0">
              <a:latin typeface="Calibri" charset="0"/>
              <a:ea typeface="Calibri" charset="0"/>
              <a:cs typeface="Calibri" charset="0"/>
            </a:endParaRPr>
          </a:p>
        </p:txBody>
      </p:sp>
      <p:sp>
        <p:nvSpPr>
          <p:cNvPr id="11" name="Rectangle 10"/>
          <p:cNvSpPr/>
          <p:nvPr/>
        </p:nvSpPr>
        <p:spPr bwMode="auto">
          <a:xfrm>
            <a:off x="5291958" y="4269611"/>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 name="Rectangle 11"/>
          <p:cNvSpPr/>
          <p:nvPr/>
        </p:nvSpPr>
        <p:spPr bwMode="auto">
          <a:xfrm>
            <a:off x="5291959" y="478025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               S                            0</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 name="Rectangle 12"/>
          <p:cNvSpPr/>
          <p:nvPr/>
        </p:nvSpPr>
        <p:spPr bwMode="auto">
          <a:xfrm>
            <a:off x="5291959" y="3130529"/>
            <a:ext cx="4671847" cy="51064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charset="0"/>
                <a:ea typeface="Calibri" charset="0"/>
                <a:cs typeface="Calibri" charset="0"/>
              </a:rPr>
              <a:t>...</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Connector 14"/>
          <p:cNvCxnSpPr/>
          <p:nvPr/>
        </p:nvCxnSpPr>
        <p:spPr bwMode="auto">
          <a:xfrm>
            <a:off x="9404131"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404131"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719848"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719848"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p:cNvSpPr txBox="1"/>
          <p:nvPr/>
        </p:nvSpPr>
        <p:spPr>
          <a:xfrm>
            <a:off x="5291958" y="5297210"/>
            <a:ext cx="4671848" cy="369332"/>
          </a:xfrm>
          <a:prstGeom prst="rect">
            <a:avLst/>
          </a:prstGeom>
          <a:noFill/>
        </p:spPr>
        <p:txBody>
          <a:bodyPr wrap="square" rtlCol="0">
            <a:spAutoFit/>
          </a:bodyPr>
          <a:lstStyle/>
          <a:p>
            <a:pPr algn="ctr"/>
            <a:r>
              <a:rPr lang="en-US" dirty="0" smtClean="0">
                <a:latin typeface="Calibri" charset="0"/>
                <a:ea typeface="Calibri" charset="0"/>
                <a:cs typeface="Calibri" charset="0"/>
              </a:rPr>
              <a:t>Intel x86 page table entries (simplified)</a:t>
            </a:r>
            <a:endParaRPr lang="en-US" dirty="0">
              <a:latin typeface="Calibri" charset="0"/>
              <a:ea typeface="Calibri" charset="0"/>
              <a:cs typeface="Calibri" charset="0"/>
            </a:endParaRPr>
          </a:p>
        </p:txBody>
      </p:sp>
      <p:grpSp>
        <p:nvGrpSpPr>
          <p:cNvPr id="26" name="Group 25"/>
          <p:cNvGrpSpPr/>
          <p:nvPr/>
        </p:nvGrpSpPr>
        <p:grpSpPr>
          <a:xfrm>
            <a:off x="2092044" y="3641174"/>
            <a:ext cx="959955" cy="1540466"/>
            <a:chOff x="1863444" y="3641174"/>
            <a:chExt cx="959955" cy="1540466"/>
          </a:xfrm>
        </p:grpSpPr>
        <p:sp>
          <p:nvSpPr>
            <p:cNvPr id="20" name="Rectangle 19"/>
            <p:cNvSpPr/>
            <p:nvPr/>
          </p:nvSpPr>
          <p:spPr>
            <a:xfrm rot="5400000">
              <a:off x="2197027" y="3307591"/>
              <a:ext cx="292784" cy="9599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Calibri" charset="0"/>
                  <a:ea typeface="Calibri" charset="0"/>
                  <a:cs typeface="Calibri" charset="0"/>
                </a:rPr>
                <a:t>A</a:t>
              </a:r>
              <a:endParaRPr lang="en-US" dirty="0">
                <a:solidFill>
                  <a:schemeClr val="tx1"/>
                </a:solidFill>
                <a:latin typeface="Calibri" charset="0"/>
                <a:ea typeface="Calibri" charset="0"/>
                <a:cs typeface="Calibri" charset="0"/>
              </a:endParaRPr>
            </a:p>
          </p:txBody>
        </p:sp>
        <p:sp>
          <p:nvSpPr>
            <p:cNvPr id="21" name="Rectangle 20"/>
            <p:cNvSpPr/>
            <p:nvPr/>
          </p:nvSpPr>
          <p:spPr>
            <a:xfrm rot="5400000">
              <a:off x="2197027" y="3600375"/>
              <a:ext cx="292784" cy="959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B</a:t>
              </a:r>
              <a:endParaRPr lang="en-US" dirty="0">
                <a:solidFill>
                  <a:schemeClr val="tx1"/>
                </a:solidFill>
                <a:latin typeface="Calibri" charset="0"/>
                <a:ea typeface="Calibri" charset="0"/>
                <a:cs typeface="Calibri" charset="0"/>
              </a:endParaRPr>
            </a:p>
          </p:txBody>
        </p:sp>
        <p:sp>
          <p:nvSpPr>
            <p:cNvPr id="22" name="Rectangle 21"/>
            <p:cNvSpPr/>
            <p:nvPr/>
          </p:nvSpPr>
          <p:spPr>
            <a:xfrm rot="5400000">
              <a:off x="2197030" y="3893158"/>
              <a:ext cx="292784" cy="9599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C</a:t>
              </a:r>
              <a:endParaRPr lang="en-US" dirty="0">
                <a:solidFill>
                  <a:schemeClr val="tx1"/>
                </a:solidFill>
                <a:latin typeface="Calibri" charset="0"/>
                <a:ea typeface="Calibri" charset="0"/>
                <a:cs typeface="Calibri" charset="0"/>
              </a:endParaRPr>
            </a:p>
          </p:txBody>
        </p:sp>
        <p:sp>
          <p:nvSpPr>
            <p:cNvPr id="23" name="Rectangle 22"/>
            <p:cNvSpPr/>
            <p:nvPr/>
          </p:nvSpPr>
          <p:spPr>
            <a:xfrm rot="5400000">
              <a:off x="2197032" y="4185942"/>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D</a:t>
              </a:r>
              <a:endParaRPr lang="en-US" dirty="0">
                <a:solidFill>
                  <a:schemeClr val="tx1"/>
                </a:solidFill>
                <a:latin typeface="Calibri" charset="0"/>
                <a:ea typeface="Calibri" charset="0"/>
                <a:cs typeface="Calibri" charset="0"/>
              </a:endParaRPr>
            </a:p>
          </p:txBody>
        </p:sp>
        <p:sp>
          <p:nvSpPr>
            <p:cNvPr id="24" name="TextBox 23"/>
            <p:cNvSpPr txBox="1"/>
            <p:nvPr/>
          </p:nvSpPr>
          <p:spPr>
            <a:xfrm>
              <a:off x="1863444" y="4812308"/>
              <a:ext cx="959950"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pic>
        <p:nvPicPr>
          <p:cNvPr id="25" name="Picture 24"/>
          <p:cNvPicPr>
            <a:picLocks noChangeAspect="1"/>
          </p:cNvPicPr>
          <p:nvPr/>
        </p:nvPicPr>
        <p:blipFill>
          <a:blip r:embed="rId2"/>
          <a:stretch>
            <a:fillRect/>
          </a:stretch>
        </p:blipFill>
        <p:spPr>
          <a:xfrm>
            <a:off x="187716" y="4057272"/>
            <a:ext cx="761599" cy="252561"/>
          </a:xfrm>
          <a:prstGeom prst="rect">
            <a:avLst/>
          </a:prstGeom>
        </p:spPr>
      </p:pic>
      <p:sp>
        <p:nvSpPr>
          <p:cNvPr id="27" name="Right Arrow 26"/>
          <p:cNvSpPr/>
          <p:nvPr/>
        </p:nvSpPr>
        <p:spPr bwMode="auto">
          <a:xfrm>
            <a:off x="1201292" y="4017050"/>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949315" y="4269611"/>
            <a:ext cx="1096910" cy="923330"/>
          </a:xfrm>
          <a:prstGeom prst="rect">
            <a:avLst/>
          </a:prstGeom>
          <a:noFill/>
        </p:spPr>
        <p:txBody>
          <a:bodyPr wrap="square" rtlCol="0">
            <a:spAutoFit/>
          </a:bodyPr>
          <a:lstStyle/>
          <a:p>
            <a:pPr algn="ctr"/>
            <a:r>
              <a:rPr lang="en-US" dirty="0">
                <a:latin typeface="Wingdings 2" charset="2"/>
                <a:ea typeface="Wingdings 2" charset="2"/>
                <a:cs typeface="Wingdings 2" charset="2"/>
              </a:rPr>
              <a:t>u</a:t>
            </a:r>
            <a:r>
              <a:rPr lang="en-US" dirty="0">
                <a:solidFill>
                  <a:srgbClr val="FF0000"/>
                </a:solidFill>
                <a:latin typeface="Wingdings 2" charset="2"/>
                <a:ea typeface="Wingdings 2" charset="2"/>
                <a:cs typeface="Wingdings 2" charset="2"/>
              </a:rPr>
              <a:t> </a:t>
            </a:r>
            <a:r>
              <a:rPr lang="en-US" dirty="0" smtClean="0">
                <a:latin typeface="Calibri" charset="0"/>
                <a:ea typeface="Calibri" charset="0"/>
                <a:cs typeface="Calibri" charset="0"/>
              </a:rPr>
              <a:t>Accesses page E</a:t>
            </a:r>
            <a:endParaRPr lang="en-US" dirty="0">
              <a:latin typeface="Calibri" charset="0"/>
              <a:ea typeface="Calibri" charset="0"/>
              <a:cs typeface="Calibri" charset="0"/>
            </a:endParaRPr>
          </a:p>
        </p:txBody>
      </p:sp>
      <p:sp>
        <p:nvSpPr>
          <p:cNvPr id="30" name="Explosion 1 29"/>
          <p:cNvSpPr/>
          <p:nvPr/>
        </p:nvSpPr>
        <p:spPr bwMode="auto">
          <a:xfrm>
            <a:off x="3082840" y="3222648"/>
            <a:ext cx="1649443" cy="832213"/>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kumimoji="0" lang="en-US" sz="1600" b="1" i="0" u="none" strike="noStrike" cap="none" normalizeH="0" baseline="0" dirty="0" smtClean="0">
                <a:ln>
                  <a:noFill/>
                </a:ln>
                <a:solidFill>
                  <a:schemeClr val="bg1"/>
                </a:solidFill>
                <a:effectLst/>
                <a:latin typeface="Calibri" charset="0"/>
                <a:ea typeface="Calibri" charset="0"/>
                <a:cs typeface="Calibri" charset="0"/>
              </a:rPr>
              <a:t>TLB miss</a:t>
            </a:r>
            <a:endParaRPr kumimoji="0" lang="en-US" sz="1600" b="1" i="0" u="none" strike="noStrike" cap="none" normalizeH="0" baseline="0" dirty="0" smtClean="0">
              <a:ln>
                <a:noFill/>
              </a:ln>
              <a:solidFill>
                <a:schemeClr val="bg1"/>
              </a:solidFill>
              <a:effectLst/>
              <a:latin typeface="Calibri" charset="0"/>
              <a:ea typeface="Calibri" charset="0"/>
              <a:cs typeface="Calibri" charset="0"/>
            </a:endParaRPr>
          </a:p>
        </p:txBody>
      </p:sp>
      <p:sp>
        <p:nvSpPr>
          <p:cNvPr id="33" name="Rectangle 32"/>
          <p:cNvSpPr/>
          <p:nvPr/>
        </p:nvSpPr>
        <p:spPr bwMode="auto">
          <a:xfrm>
            <a:off x="7719847" y="3752657"/>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endParaRPr kumimoji="0" lang="en-US" sz="2400" b="1" i="0" u="none" strike="noStrike" cap="none" normalizeH="0" baseline="0" dirty="0" smtClean="0">
              <a:ln>
                <a:noFill/>
              </a:ln>
              <a:solidFill>
                <a:schemeClr val="bg1"/>
              </a:solidFill>
              <a:effectLst/>
              <a:latin typeface="Arial" charset="0"/>
              <a:ea typeface="ＭＳ Ｐゴシック" charset="-128"/>
            </a:endParaRPr>
          </a:p>
        </p:txBody>
      </p:sp>
      <p:sp>
        <p:nvSpPr>
          <p:cNvPr id="32" name="Freeform 31"/>
          <p:cNvSpPr/>
          <p:nvPr/>
        </p:nvSpPr>
        <p:spPr bwMode="auto">
          <a:xfrm>
            <a:off x="4706007" y="3515710"/>
            <a:ext cx="4339062" cy="433552"/>
          </a:xfrm>
          <a:custGeom>
            <a:avLst/>
            <a:gdLst>
              <a:gd name="connsiteX0" fmla="*/ 0 w 4339062"/>
              <a:gd name="connsiteY0" fmla="*/ 0 h 433552"/>
              <a:gd name="connsiteX1" fmla="*/ 4051738 w 4339062"/>
              <a:gd name="connsiteY1" fmla="*/ 31531 h 433552"/>
              <a:gd name="connsiteX2" fmla="*/ 4012324 w 4339062"/>
              <a:gd name="connsiteY2" fmla="*/ 433552 h 433552"/>
            </a:gdLst>
            <a:ahLst/>
            <a:cxnLst>
              <a:cxn ang="0">
                <a:pos x="connsiteX0" y="connsiteY0"/>
              </a:cxn>
              <a:cxn ang="0">
                <a:pos x="connsiteX1" y="connsiteY1"/>
              </a:cxn>
              <a:cxn ang="0">
                <a:pos x="connsiteX2" y="connsiteY2"/>
              </a:cxn>
            </a:cxnLst>
            <a:rect l="l" t="t" r="r" b="b"/>
            <a:pathLst>
              <a:path w="4339062" h="433552">
                <a:moveTo>
                  <a:pt x="0" y="0"/>
                </a:moveTo>
                <a:lnTo>
                  <a:pt x="4051738" y="31531"/>
                </a:lnTo>
                <a:cubicBezTo>
                  <a:pt x="4720459" y="103790"/>
                  <a:pt x="4012324" y="433552"/>
                  <a:pt x="4012324" y="433552"/>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4" name="Shape 293"/>
          <p:cNvSpPr txBox="1"/>
          <p:nvPr/>
        </p:nvSpPr>
        <p:spPr>
          <a:xfrm>
            <a:off x="0" y="5578571"/>
            <a:ext cx="10972800"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Hardware has single “</a:t>
            </a:r>
            <a:r>
              <a:rPr lang="en-US" sz="2880" dirty="0" smtClean="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smtClean="0">
                <a:solidFill>
                  <a:srgbClr val="FF0000"/>
                </a:solidFill>
                <a:latin typeface="Calibri" charset="0"/>
                <a:ea typeface="Calibri" charset="0"/>
                <a:cs typeface="Calibri" charset="0"/>
              </a:rPr>
              <a:t>bit per page</a:t>
            </a:r>
            <a:endParaRPr lang="en-US" sz="2880" i="1" dirty="0">
              <a:solidFill>
                <a:srgbClr val="FF0000"/>
              </a:solidFill>
              <a:latin typeface="Calibri" charset="0"/>
              <a:ea typeface="Calibri" charset="0"/>
              <a:cs typeface="Calibri" charset="0"/>
            </a:endParaRPr>
          </a:p>
        </p:txBody>
      </p:sp>
      <p:sp>
        <p:nvSpPr>
          <p:cNvPr id="35" name="TextBox 34"/>
          <p:cNvSpPr txBox="1"/>
          <p:nvPr/>
        </p:nvSpPr>
        <p:spPr>
          <a:xfrm>
            <a:off x="3299044" y="3016519"/>
            <a:ext cx="461032" cy="369332"/>
          </a:xfrm>
          <a:prstGeom prst="rect">
            <a:avLst/>
          </a:prstGeom>
          <a:noFill/>
        </p:spPr>
        <p:txBody>
          <a:bodyPr wrap="square" rtlCol="0">
            <a:spAutoFit/>
          </a:bodyPr>
          <a:lstStyle/>
          <a:p>
            <a:pPr algn="ctr"/>
            <a:r>
              <a:rPr lang="en-US" dirty="0">
                <a:latin typeface="Wingdings 2" charset="2"/>
                <a:ea typeface="Wingdings 2" charset="2"/>
                <a:cs typeface="Wingdings 2" charset="2"/>
              </a:rPr>
              <a:t>v</a:t>
            </a:r>
            <a:endParaRPr lang="en-US" dirty="0">
              <a:latin typeface="Calibri" charset="0"/>
              <a:ea typeface="Calibri" charset="0"/>
              <a:cs typeface="Calibri" charset="0"/>
            </a:endParaRPr>
          </a:p>
        </p:txBody>
      </p:sp>
      <p:sp>
        <p:nvSpPr>
          <p:cNvPr id="36" name="TextBox 35"/>
          <p:cNvSpPr txBox="1"/>
          <p:nvPr/>
        </p:nvSpPr>
        <p:spPr>
          <a:xfrm>
            <a:off x="6207036" y="3247351"/>
            <a:ext cx="461032"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w</a:t>
            </a:r>
            <a:endParaRPr lang="en-US" dirty="0">
              <a:latin typeface="Calibri" charset="0"/>
              <a:ea typeface="Calibri" charset="0"/>
              <a:cs typeface="Calibri" charset="0"/>
            </a:endParaRPr>
          </a:p>
        </p:txBody>
      </p:sp>
      <p:sp>
        <p:nvSpPr>
          <p:cNvPr id="37" name="TextBox 36"/>
          <p:cNvSpPr txBox="1"/>
          <p:nvPr/>
        </p:nvSpPr>
        <p:spPr>
          <a:xfrm>
            <a:off x="8007679" y="3685321"/>
            <a:ext cx="461032" cy="369332"/>
          </a:xfrm>
          <a:prstGeom prst="rect">
            <a:avLst/>
          </a:prstGeom>
          <a:noFill/>
        </p:spPr>
        <p:txBody>
          <a:bodyPr wrap="square" rtlCol="0">
            <a:spAutoFit/>
          </a:bodyPr>
          <a:lstStyle/>
          <a:p>
            <a:pPr algn="ctr"/>
            <a:r>
              <a:rPr lang="en-US" dirty="0">
                <a:solidFill>
                  <a:schemeClr val="bg1"/>
                </a:solidFill>
                <a:latin typeface="Wingdings 2" charset="2"/>
                <a:ea typeface="Wingdings 2" charset="2"/>
                <a:cs typeface="Wingdings 2" charset="2"/>
              </a:rPr>
              <a:t>x</a:t>
            </a:r>
            <a:endParaRPr lang="en-US" dirty="0">
              <a:solidFill>
                <a:schemeClr val="bg1"/>
              </a:solidFill>
              <a:latin typeface="Calibri" charset="0"/>
              <a:ea typeface="Calibri" charset="0"/>
              <a:cs typeface="Calibri" charset="0"/>
            </a:endParaRPr>
          </a:p>
        </p:txBody>
      </p:sp>
      <p:sp>
        <p:nvSpPr>
          <p:cNvPr id="38" name="Rectangle 37"/>
          <p:cNvSpPr/>
          <p:nvPr/>
        </p:nvSpPr>
        <p:spPr bwMode="auto">
          <a:xfrm>
            <a:off x="7717220" y="2492076"/>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endParaRPr kumimoji="0" lang="en-US" sz="2400" b="1" i="0" u="none" strike="noStrike" cap="none" normalizeH="0" baseline="0" dirty="0" smtClean="0">
              <a:ln>
                <a:noFill/>
              </a:ln>
              <a:solidFill>
                <a:schemeClr val="bg1"/>
              </a:solidFill>
              <a:effectLst/>
              <a:latin typeface="Arial" charset="0"/>
              <a:ea typeface="ＭＳ Ｐゴシック" charset="-128"/>
            </a:endParaRPr>
          </a:p>
        </p:txBody>
      </p:sp>
      <p:sp>
        <p:nvSpPr>
          <p:cNvPr id="39" name="Rectangle 38"/>
          <p:cNvSpPr/>
          <p:nvPr/>
        </p:nvSpPr>
        <p:spPr bwMode="auto">
          <a:xfrm>
            <a:off x="7714592" y="1975122"/>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endParaRPr kumimoji="0" lang="en-US" sz="2400" b="1" i="0" u="none" strike="noStrike" cap="none" normalizeH="0" baseline="0" dirty="0" smtClean="0">
              <a:ln>
                <a:noFill/>
              </a:ln>
              <a:solidFill>
                <a:schemeClr val="bg1"/>
              </a:solidFill>
              <a:effectLst/>
              <a:latin typeface="Arial" charset="0"/>
              <a:ea typeface="ＭＳ Ｐゴシック" charset="-128"/>
            </a:endParaRPr>
          </a:p>
        </p:txBody>
      </p:sp>
    </p:spTree>
    <p:extLst>
      <p:ext uri="{BB962C8B-B14F-4D97-AF65-F5344CB8AC3E}">
        <p14:creationId xmlns:p14="http://schemas.microsoft.com/office/powerpoint/2010/main" val="383906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0" grpId="0" animBg="1"/>
      <p:bldP spid="33" grpId="0" animBg="1"/>
      <p:bldP spid="32" grpId="0" animBg="1"/>
      <p:bldP spid="35" grpId="0"/>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with existing mechanism</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2558" y="1148503"/>
            <a:ext cx="5032297" cy="3931921"/>
          </a:xfrm>
          <a:prstGeom prst="rect">
            <a:avLst/>
          </a:prstGeom>
        </p:spPr>
      </p:pic>
      <p:sp>
        <p:nvSpPr>
          <p:cNvPr id="6" name="TextBox 5"/>
          <p:cNvSpPr txBox="1"/>
          <p:nvPr/>
        </p:nvSpPr>
        <p:spPr>
          <a:xfrm>
            <a:off x="6382852" y="1429040"/>
            <a:ext cx="804041" cy="400110"/>
          </a:xfrm>
          <a:prstGeom prst="rect">
            <a:avLst/>
          </a:prstGeom>
          <a:noFill/>
        </p:spPr>
        <p:txBody>
          <a:bodyPr wrap="square" rtlCol="0">
            <a:spAutoFit/>
          </a:bodyPr>
          <a:lstStyle/>
          <a:p>
            <a:r>
              <a:rPr lang="en-US" sz="2000" dirty="0" err="1" smtClean="0">
                <a:latin typeface="Calibri" charset="0"/>
                <a:ea typeface="Calibri" charset="0"/>
                <a:cs typeface="Calibri" charset="0"/>
              </a:rPr>
              <a:t>Redis</a:t>
            </a:r>
            <a:endParaRPr lang="en-US" sz="2000" dirty="0">
              <a:latin typeface="Calibri" charset="0"/>
              <a:ea typeface="Calibri" charset="0"/>
              <a:cs typeface="Calibri" charset="0"/>
            </a:endParaRPr>
          </a:p>
        </p:txBody>
      </p:sp>
      <p:sp>
        <p:nvSpPr>
          <p:cNvPr id="7" name="Oval 6"/>
          <p:cNvSpPr/>
          <p:nvPr/>
        </p:nvSpPr>
        <p:spPr>
          <a:xfrm>
            <a:off x="7186893" y="1629095"/>
            <a:ext cx="879231" cy="2735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293"/>
          <p:cNvSpPr txBox="1"/>
          <p:nvPr/>
        </p:nvSpPr>
        <p:spPr>
          <a:xfrm>
            <a:off x="1" y="5184431"/>
            <a:ext cx="10972799"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HW </a:t>
            </a:r>
            <a:r>
              <a:rPr lang="en-US" sz="2880" b="1" i="1" dirty="0">
                <a:solidFill>
                  <a:srgbClr val="FF0000"/>
                </a:solidFill>
                <a:latin typeface="Calibri" charset="0"/>
                <a:ea typeface="Calibri" charset="0"/>
                <a:cs typeface="Calibri" charset="0"/>
              </a:rPr>
              <a:t>“</a:t>
            </a:r>
            <a:r>
              <a:rPr lang="en-US" sz="2880" dirty="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a:solidFill>
                  <a:srgbClr val="FF0000"/>
                </a:solidFill>
                <a:latin typeface="Calibri" charset="0"/>
                <a:ea typeface="Calibri" charset="0"/>
                <a:cs typeface="Calibri" charset="0"/>
              </a:rPr>
              <a:t>bit/page </a:t>
            </a:r>
            <a:r>
              <a:rPr lang="en-US" sz="2880" b="1" i="1" dirty="0" smtClean="0">
                <a:solidFill>
                  <a:srgbClr val="FF0000"/>
                </a:solidFill>
                <a:latin typeface="Calibri" charset="0"/>
                <a:ea typeface="Calibri" charset="0"/>
                <a:cs typeface="Calibri" charset="0"/>
              </a:rPr>
              <a:t>is </a:t>
            </a:r>
            <a:r>
              <a:rPr lang="en-US" sz="2880" b="1" i="1" dirty="0" smtClean="0">
                <a:solidFill>
                  <a:srgbClr val="FF0000"/>
                </a:solidFill>
                <a:latin typeface="Calibri" charset="0"/>
                <a:ea typeface="Calibri" charset="0"/>
                <a:cs typeface="Calibri" charset="0"/>
              </a:rPr>
              <a:t>not a good indicator of </a:t>
            </a:r>
            <a:r>
              <a:rPr lang="en-US" sz="2880" b="1" i="1" dirty="0" smtClean="0">
                <a:solidFill>
                  <a:srgbClr val="FF0000"/>
                </a:solidFill>
                <a:latin typeface="Calibri" charset="0"/>
                <a:ea typeface="Calibri" charset="0"/>
                <a:cs typeface="Calibri" charset="0"/>
              </a:rPr>
              <a:t>page </a:t>
            </a:r>
            <a:r>
              <a:rPr lang="en-US" sz="2880" b="1" i="1" dirty="0">
                <a:solidFill>
                  <a:srgbClr val="FF0000"/>
                </a:solidFill>
                <a:latin typeface="Calibri" charset="0"/>
                <a:ea typeface="Calibri" charset="0"/>
                <a:cs typeface="Calibri" charset="0"/>
              </a:rPr>
              <a:t>access rate</a:t>
            </a:r>
            <a:endParaRPr lang="en-US" sz="2880" i="1" dirty="0">
              <a:solidFill>
                <a:srgbClr val="FF0000"/>
              </a:solidFill>
              <a:latin typeface="Calibri" charset="0"/>
              <a:ea typeface="Calibri" charset="0"/>
              <a:cs typeface="Calibri" charset="0"/>
            </a:endParaRPr>
          </a:p>
        </p:txBody>
      </p:sp>
      <p:sp>
        <p:nvSpPr>
          <p:cNvPr id="11" name="Oval 10"/>
          <p:cNvSpPr/>
          <p:nvPr/>
        </p:nvSpPr>
        <p:spPr bwMode="auto">
          <a:xfrm>
            <a:off x="3751783" y="1080795"/>
            <a:ext cx="64982" cy="64982"/>
          </a:xfrm>
          <a:prstGeom prst="ellipse">
            <a:avLst/>
          </a:prstGeom>
          <a:solidFill>
            <a:srgbClr val="0054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TextBox 11"/>
          <p:cNvSpPr txBox="1"/>
          <p:nvPr/>
        </p:nvSpPr>
        <p:spPr>
          <a:xfrm>
            <a:off x="3823337" y="924592"/>
            <a:ext cx="3565988"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Each dot represents a 2MB page</a:t>
            </a:r>
            <a:endParaRPr lang="en-US" sz="2000" dirty="0">
              <a:latin typeface="Calibri" charset="0"/>
              <a:ea typeface="Calibri" charset="0"/>
              <a:cs typeface="Calibri" charset="0"/>
            </a:endParaRPr>
          </a:p>
        </p:txBody>
      </p:sp>
    </p:spTree>
    <p:extLst>
      <p:ext uri="{BB962C8B-B14F-4D97-AF65-F5344CB8AC3E}">
        <p14:creationId xmlns:p14="http://schemas.microsoft.com/office/powerpoint/2010/main" val="1000690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build heterogeneous systems?</a:t>
            </a:r>
            <a:endParaRPr lang="en-US" dirty="0"/>
          </a:p>
        </p:txBody>
      </p:sp>
      <p:sp>
        <p:nvSpPr>
          <p:cNvPr id="3" name="Content Placeholder 2"/>
          <p:cNvSpPr>
            <a:spLocks noGrp="1"/>
          </p:cNvSpPr>
          <p:nvPr>
            <p:ph idx="1"/>
          </p:nvPr>
        </p:nvSpPr>
        <p:spPr>
          <a:xfrm>
            <a:off x="651641" y="852408"/>
            <a:ext cx="9669518" cy="4661142"/>
          </a:xfrm>
        </p:spPr>
        <p:txBody>
          <a:bodyPr/>
          <a:lstStyle/>
          <a:p>
            <a:r>
              <a:rPr lang="en-US" dirty="0" smtClean="0"/>
              <a:t>Goal: increase performance per unit cost</a:t>
            </a:r>
          </a:p>
          <a:p>
            <a:pPr lvl="1"/>
            <a:r>
              <a:rPr lang="en-US" i="1" dirty="0" smtClean="0"/>
              <a:t>Increase </a:t>
            </a:r>
            <a:r>
              <a:rPr lang="en-US" dirty="0" smtClean="0"/>
              <a:t>performance; accelerate applications ➤ less CPU time</a:t>
            </a:r>
          </a:p>
          <a:p>
            <a:pPr lvl="1"/>
            <a:r>
              <a:rPr lang="en-US" i="1" dirty="0" smtClean="0"/>
              <a:t>Decrease</a:t>
            </a:r>
            <a:r>
              <a:rPr lang="en-US" dirty="0" smtClean="0"/>
              <a:t> cost; cost of ownership, programmers, design, verification</a:t>
            </a:r>
          </a:p>
          <a:p>
            <a:pPr marL="0" indent="0">
              <a:buNone/>
            </a:pPr>
            <a:endParaRPr lang="en-US" dirty="0" smtClean="0"/>
          </a:p>
          <a:p>
            <a:r>
              <a:rPr lang="en-US" dirty="0" smtClean="0"/>
              <a:t>Applications are different in nature</a:t>
            </a:r>
          </a:p>
          <a:p>
            <a:pPr lvl="1"/>
            <a:r>
              <a:rPr lang="en-US" dirty="0" smtClean="0"/>
              <a:t>Have different memory access patterns: streaming, random</a:t>
            </a:r>
          </a:p>
          <a:p>
            <a:pPr lvl="1"/>
            <a:r>
              <a:rPr lang="en-US" dirty="0"/>
              <a:t>L</a:t>
            </a:r>
            <a:r>
              <a:rPr lang="en-US" dirty="0" smtClean="0"/>
              <a:t>atency-sensitive, bandwidth-sensitive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a:t>
            </a:fld>
            <a:endParaRPr lang="en-US" dirty="0"/>
          </a:p>
        </p:txBody>
      </p:sp>
      <p:sp>
        <p:nvSpPr>
          <p:cNvPr id="5" name="Content Placeholder 2"/>
          <p:cNvSpPr txBox="1">
            <a:spLocks/>
          </p:cNvSpPr>
          <p:nvPr/>
        </p:nvSpPr>
        <p:spPr>
          <a:xfrm>
            <a:off x="277080" y="5273152"/>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application nature to a computing platform</a:t>
            </a:r>
          </a:p>
        </p:txBody>
      </p:sp>
    </p:spTree>
    <p:extLst>
      <p:ext uri="{BB962C8B-B14F-4D97-AF65-F5344CB8AC3E}">
        <p14:creationId xmlns:p14="http://schemas.microsoft.com/office/powerpoint/2010/main" val="207272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97070" y="411481"/>
            <a:ext cx="10578662"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Issues with existing cold page detection</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1245803"/>
            <a:ext cx="9875519" cy="4279230"/>
          </a:xfrm>
          <a:prstGeom prst="rect">
            <a:avLst/>
          </a:prstGeom>
          <a:noFill/>
          <a:ln>
            <a:noFill/>
          </a:ln>
        </p:spPr>
        <p:txBody>
          <a:bodyPr lIns="82283" tIns="41130" rIns="82283" bIns="41130" anchor="t" anchorCtr="0">
            <a:noAutofit/>
          </a:bodyPr>
          <a:lstStyle/>
          <a:p>
            <a:pPr marL="411480" indent="-388620">
              <a:spcBef>
                <a:spcPts val="0"/>
              </a:spcBef>
            </a:pPr>
            <a:r>
              <a:rPr lang="en-US" b="1" i="1" dirty="0"/>
              <a:t>Not</a:t>
            </a:r>
            <a:r>
              <a:rPr lang="en-US" dirty="0"/>
              <a:t> governed by application performance </a:t>
            </a:r>
            <a:r>
              <a:rPr lang="en-US" dirty="0" smtClean="0"/>
              <a:t>requirements</a:t>
            </a:r>
          </a:p>
          <a:p>
            <a:pPr marL="411480" indent="-388620">
              <a:spcBef>
                <a:spcPts val="0"/>
              </a:spcBef>
            </a:pPr>
            <a:endParaRPr lang="en-US" dirty="0" smtClean="0"/>
          </a:p>
          <a:p>
            <a:pPr marL="411480" indent="-388620">
              <a:spcBef>
                <a:spcPts val="0"/>
              </a:spcBef>
            </a:pPr>
            <a:r>
              <a:rPr lang="en-US" dirty="0" smtClean="0"/>
              <a:t>Cranking </a:t>
            </a:r>
            <a:r>
              <a:rPr lang="en-US" dirty="0"/>
              <a:t>up scanning frequency eats up slowdown </a:t>
            </a:r>
            <a:r>
              <a:rPr lang="en-US" dirty="0" smtClean="0"/>
              <a:t>budget</a:t>
            </a:r>
          </a:p>
          <a:p>
            <a:pPr marL="771525" lvl="1" indent="-388620">
              <a:spcBef>
                <a:spcPts val="0"/>
              </a:spcBef>
            </a:pPr>
            <a:r>
              <a:rPr lang="en-US" dirty="0">
                <a:solidFill>
                  <a:srgbClr val="000000"/>
                </a:solidFill>
              </a:rPr>
              <a:t>Perf loss due to frequent TLB flushing, more on virtualized </a:t>
            </a:r>
            <a:r>
              <a:rPr lang="en-US" dirty="0" smtClean="0">
                <a:solidFill>
                  <a:srgbClr val="000000"/>
                </a:solidFill>
              </a:rPr>
              <a:t>platforms</a:t>
            </a:r>
            <a:endParaRPr lang="en-US" dirty="0" smtClean="0"/>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30</a:t>
            </a:fld>
            <a:endParaRPr lang="en-US" sz="1440">
              <a:solidFill>
                <a:schemeClr val="dk1"/>
              </a:solidFill>
              <a:latin typeface="Calibri"/>
              <a:ea typeface="Calibri"/>
              <a:cs typeface="Calibri"/>
              <a:sym typeface="Calibri"/>
            </a:endParaRPr>
          </a:p>
        </p:txBody>
      </p:sp>
      <p:sp>
        <p:nvSpPr>
          <p:cNvPr id="5" name="Shape 343"/>
          <p:cNvSpPr txBox="1"/>
          <p:nvPr/>
        </p:nvSpPr>
        <p:spPr>
          <a:xfrm>
            <a:off x="337229" y="3906653"/>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Goal: Low-overhead mechanism to detect cold pages</a:t>
            </a:r>
          </a:p>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while satisfying performance requirements</a:t>
            </a:r>
          </a:p>
        </p:txBody>
      </p:sp>
    </p:spTree>
    <p:extLst>
      <p:ext uri="{BB962C8B-B14F-4D97-AF65-F5344CB8AC3E}">
        <p14:creationId xmlns:p14="http://schemas.microsoft.com/office/powerpoint/2010/main" val="845249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Thermostat detection</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1245803"/>
            <a:ext cx="9875519" cy="4279230"/>
          </a:xfrm>
          <a:prstGeom prst="rect">
            <a:avLst/>
          </a:prstGeom>
          <a:noFill/>
          <a:ln>
            <a:noFill/>
          </a:ln>
        </p:spPr>
        <p:txBody>
          <a:bodyPr lIns="82283" tIns="41130" rIns="82283" bIns="41130" anchor="t" anchorCtr="0">
            <a:noAutofit/>
          </a:bodyPr>
          <a:lstStyle/>
          <a:p>
            <a:pPr marL="411480" indent="-388620">
              <a:spcBef>
                <a:spcPts val="0"/>
              </a:spcBef>
            </a:pPr>
            <a:r>
              <a:rPr lang="en-US" dirty="0" smtClean="0"/>
              <a:t>Estimate page access rate using s/w induced fault mechanism</a:t>
            </a:r>
          </a:p>
          <a:p>
            <a:pPr marL="771525" lvl="1" indent="-388620">
              <a:spcBef>
                <a:spcPts val="0"/>
              </a:spcBef>
            </a:pPr>
            <a:r>
              <a:rPr lang="en-US" dirty="0" smtClean="0"/>
              <a:t>Use a few 4K pages within 2M pages for super-low overhead (&lt; 1%)</a:t>
            </a:r>
          </a:p>
          <a:p>
            <a:pPr marL="771525" lvl="1" indent="-388620">
              <a:spcBef>
                <a:spcPts val="0"/>
              </a:spcBef>
            </a:pPr>
            <a:endParaRPr lang="en-US" dirty="0" smtClean="0"/>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Tolerable slowdown guided use of slow memory</a:t>
            </a:r>
          </a:p>
          <a:p>
            <a:pPr marL="771525" lvl="1" indent="-388620"/>
            <a:r>
              <a:rPr lang="en-US" dirty="0" smtClean="0"/>
              <a:t>Move cold pages to slow memory controlling slow mem. access rate</a:t>
            </a: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31</a:t>
            </a:fld>
            <a:endParaRPr lang="en-US" sz="1440">
              <a:solidFill>
                <a:schemeClr val="dk1"/>
              </a:solidFill>
              <a:latin typeface="Calibri"/>
              <a:ea typeface="Calibri"/>
              <a:cs typeface="Calibri"/>
              <a:sym typeface="Calibri"/>
            </a:endParaRPr>
          </a:p>
        </p:txBody>
      </p:sp>
      <p:sp>
        <p:nvSpPr>
          <p:cNvPr id="5" name="Shape 343"/>
          <p:cNvSpPr txBox="1"/>
          <p:nvPr/>
        </p:nvSpPr>
        <p:spPr>
          <a:xfrm>
            <a:off x="337229" y="4260983"/>
            <a:ext cx="10298340" cy="511650"/>
          </a:xfrm>
          <a:prstGeom prst="rect">
            <a:avLst/>
          </a:prstGeom>
          <a:noFill/>
          <a:ln>
            <a:noFill/>
          </a:ln>
        </p:spPr>
        <p:txBody>
          <a:bodyPr lIns="82283" tIns="82283" rIns="82283" bIns="82283" anchor="t" anchorCtr="0">
            <a:noAutofit/>
          </a:bodyPr>
          <a:lstStyle/>
          <a:p>
            <a:pPr marL="411480" indent="-388620" algn="ctr"/>
            <a:r>
              <a:rPr lang="en-US" sz="3240" b="1" i="1" dirty="0">
                <a:solidFill>
                  <a:srgbClr val="FF0000"/>
                </a:solidFill>
                <a:latin typeface="Calibri" charset="0"/>
                <a:ea typeface="Calibri" charset="0"/>
                <a:cs typeface="Calibri" charset="0"/>
              </a:rPr>
              <a:t>Page sampling, classification, misclassification detection</a:t>
            </a:r>
            <a:endParaRPr lang="en-US" sz="3240" b="1" i="1" dirty="0">
              <a:solidFill>
                <a:srgbClr val="FF0000"/>
              </a:solidFill>
              <a:latin typeface="Calibri" charset="0"/>
              <a:ea typeface="Calibri" charset="0"/>
              <a:cs typeface="Calibri" charset="0"/>
              <a:sym typeface="Calibri"/>
            </a:endParaRPr>
          </a:p>
        </p:txBody>
      </p:sp>
    </p:spTree>
    <p:extLst>
      <p:ext uri="{BB962C8B-B14F-4D97-AF65-F5344CB8AC3E}">
        <p14:creationId xmlns:p14="http://schemas.microsoft.com/office/powerpoint/2010/main" val="928484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Page sampling</a:t>
            </a:r>
            <a:endParaRPr lang="en-US" b="1" i="0" u="none" strike="noStrike" cap="none" dirty="0">
              <a:solidFill>
                <a:srgbClr val="000066"/>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32</a:t>
            </a:fld>
            <a:endParaRPr lang="en-US" sz="1440">
              <a:solidFill>
                <a:schemeClr val="dk1"/>
              </a:solidFill>
              <a:latin typeface="Calibri"/>
              <a:ea typeface="Calibri"/>
              <a:cs typeface="Calibri"/>
              <a:sym typeface="Calibri"/>
            </a:endParaRPr>
          </a:p>
        </p:txBody>
      </p:sp>
      <p:sp>
        <p:nvSpPr>
          <p:cNvPr id="138" name="Rounded Rectangle 137"/>
          <p:cNvSpPr/>
          <p:nvPr/>
        </p:nvSpPr>
        <p:spPr>
          <a:xfrm>
            <a:off x="285750" y="1280159"/>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39" name="Rounded Rectangle 138"/>
          <p:cNvSpPr/>
          <p:nvPr/>
        </p:nvSpPr>
        <p:spPr>
          <a:xfrm>
            <a:off x="285750" y="2023110"/>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42" name="Rounded Rectangle 141"/>
          <p:cNvSpPr/>
          <p:nvPr/>
        </p:nvSpPr>
        <p:spPr>
          <a:xfrm>
            <a:off x="285750" y="3131822"/>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0" name="Rounded Rectangle 149"/>
          <p:cNvSpPr/>
          <p:nvPr/>
        </p:nvSpPr>
        <p:spPr>
          <a:xfrm>
            <a:off x="920116" y="24803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22" name="TextBox 21"/>
          <p:cNvSpPr txBox="1"/>
          <p:nvPr/>
        </p:nvSpPr>
        <p:spPr>
          <a:xfrm>
            <a:off x="-11430" y="868680"/>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Tree>
    <p:extLst>
      <p:ext uri="{BB962C8B-B14F-4D97-AF65-F5344CB8AC3E}">
        <p14:creationId xmlns:p14="http://schemas.microsoft.com/office/powerpoint/2010/main" val="674196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Page sampling</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3909061"/>
            <a:ext cx="9875519" cy="2267481"/>
          </a:xfrm>
          <a:prstGeom prst="rect">
            <a:avLst/>
          </a:prstGeom>
          <a:noFill/>
          <a:ln>
            <a:noFill/>
          </a:ln>
        </p:spPr>
        <p:txBody>
          <a:bodyPr lIns="82283" tIns="41130" rIns="82283" bIns="41130" anchor="t" anchorCtr="0">
            <a:noAutofit/>
          </a:bodyPr>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Continuousl</a:t>
            </a:r>
            <a:r>
              <a:rPr lang="en-US" dirty="0" smtClean="0"/>
              <a:t>y </a:t>
            </a:r>
            <a:r>
              <a:rPr lang="en-US" dirty="0"/>
              <a:t>s</a:t>
            </a:r>
            <a:r>
              <a:rPr lang="en-US" dirty="0">
                <a:solidFill>
                  <a:schemeClr val="dk1"/>
                </a:solidFill>
                <a:latin typeface="Calibri"/>
                <a:ea typeface="Calibri"/>
                <a:cs typeface="Calibri"/>
                <a:sym typeface="Calibri"/>
              </a:rPr>
              <a:t>ample a random fraction of huge pages</a:t>
            </a: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33</a:t>
            </a:fld>
            <a:endParaRPr lang="en-US" sz="1440">
              <a:solidFill>
                <a:schemeClr val="dk1"/>
              </a:solidFill>
              <a:latin typeface="Calibri"/>
              <a:ea typeface="Calibri"/>
              <a:cs typeface="Calibri"/>
              <a:sym typeface="Calibri"/>
            </a:endParaRPr>
          </a:p>
        </p:txBody>
      </p:sp>
      <p:sp>
        <p:nvSpPr>
          <p:cNvPr id="138" name="Rounded Rectangle 137"/>
          <p:cNvSpPr/>
          <p:nvPr/>
        </p:nvSpPr>
        <p:spPr>
          <a:xfrm>
            <a:off x="285750" y="1280159"/>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39" name="Rounded Rectangle 138"/>
          <p:cNvSpPr/>
          <p:nvPr/>
        </p:nvSpPr>
        <p:spPr>
          <a:xfrm>
            <a:off x="285750" y="2023110"/>
            <a:ext cx="1805940"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42" name="Rounded Rectangle 141"/>
          <p:cNvSpPr/>
          <p:nvPr/>
        </p:nvSpPr>
        <p:spPr>
          <a:xfrm>
            <a:off x="285750" y="3131822"/>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0" name="Rounded Rectangle 149"/>
          <p:cNvSpPr/>
          <p:nvPr/>
        </p:nvSpPr>
        <p:spPr>
          <a:xfrm>
            <a:off x="920116" y="24803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2" name="TextBox 1"/>
          <p:cNvSpPr txBox="1"/>
          <p:nvPr/>
        </p:nvSpPr>
        <p:spPr>
          <a:xfrm>
            <a:off x="-11430" y="868680"/>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12" name="Rounded Rectangle 11"/>
          <p:cNvSpPr/>
          <p:nvPr/>
        </p:nvSpPr>
        <p:spPr>
          <a:xfrm>
            <a:off x="3647441" y="3200401"/>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13" name="TextBox 12"/>
          <p:cNvSpPr txBox="1"/>
          <p:nvPr/>
        </p:nvSpPr>
        <p:spPr>
          <a:xfrm>
            <a:off x="3727450" y="3131822"/>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56032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Page sampling</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3909061"/>
            <a:ext cx="9875519" cy="2267481"/>
          </a:xfrm>
          <a:prstGeom prst="rect">
            <a:avLst/>
          </a:prstGeom>
          <a:noFill/>
          <a:ln>
            <a:noFill/>
          </a:ln>
        </p:spPr>
        <p:txBody>
          <a:bodyPr lIns="82283" tIns="41130" rIns="82283" bIns="41130" anchor="t" anchorCtr="0">
            <a:noAutofit/>
          </a:bodyPr>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Continuousl</a:t>
            </a:r>
            <a:r>
              <a:rPr lang="en-US" dirty="0" smtClean="0"/>
              <a:t>y </a:t>
            </a:r>
            <a:r>
              <a:rPr lang="en-US" dirty="0"/>
              <a:t>s</a:t>
            </a:r>
            <a:r>
              <a:rPr lang="en-US" dirty="0">
                <a:solidFill>
                  <a:schemeClr val="dk1"/>
                </a:solidFill>
                <a:latin typeface="Calibri"/>
                <a:ea typeface="Calibri"/>
                <a:cs typeface="Calibri"/>
                <a:sym typeface="Calibri"/>
              </a:rPr>
              <a:t>ample a random fraction of huge pages</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Split the huge page into 4KB pages</a:t>
            </a: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34</a:t>
            </a:fld>
            <a:endParaRPr lang="en-US" sz="1440">
              <a:solidFill>
                <a:schemeClr val="dk1"/>
              </a:solidFill>
              <a:latin typeface="Calibri"/>
              <a:ea typeface="Calibri"/>
              <a:cs typeface="Calibri"/>
              <a:sym typeface="Calibri"/>
            </a:endParaRPr>
          </a:p>
        </p:txBody>
      </p:sp>
      <p:sp>
        <p:nvSpPr>
          <p:cNvPr id="150" name="Rounded Rectangle 149"/>
          <p:cNvSpPr/>
          <p:nvPr/>
        </p:nvSpPr>
        <p:spPr>
          <a:xfrm>
            <a:off x="920116" y="24803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21" name="Rounded Rectangle 20"/>
          <p:cNvSpPr/>
          <p:nvPr/>
        </p:nvSpPr>
        <p:spPr>
          <a:xfrm>
            <a:off x="285750" y="1280159"/>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2" name="Rounded Rectangle 21"/>
          <p:cNvSpPr/>
          <p:nvPr/>
        </p:nvSpPr>
        <p:spPr>
          <a:xfrm>
            <a:off x="285750" y="2023110"/>
            <a:ext cx="1805940"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3" name="Rounded Rectangle 22"/>
          <p:cNvSpPr/>
          <p:nvPr/>
        </p:nvSpPr>
        <p:spPr>
          <a:xfrm>
            <a:off x="285750" y="3131822"/>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32" name="TextBox 31"/>
          <p:cNvSpPr txBox="1"/>
          <p:nvPr/>
        </p:nvSpPr>
        <p:spPr>
          <a:xfrm>
            <a:off x="-11430" y="868680"/>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0" name="Rounded Rectangle 19"/>
          <p:cNvSpPr/>
          <p:nvPr/>
        </p:nvSpPr>
        <p:spPr>
          <a:xfrm>
            <a:off x="3633474" y="2028826"/>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28" name="Rounded Rectangle 27"/>
          <p:cNvSpPr/>
          <p:nvPr/>
        </p:nvSpPr>
        <p:spPr>
          <a:xfrm>
            <a:off x="5496564" y="202882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29" name="Rounded Rectangle 28"/>
          <p:cNvSpPr/>
          <p:nvPr/>
        </p:nvSpPr>
        <p:spPr>
          <a:xfrm>
            <a:off x="4124964" y="2028826"/>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30" name="Rounded Rectangle 29"/>
          <p:cNvSpPr/>
          <p:nvPr/>
        </p:nvSpPr>
        <p:spPr>
          <a:xfrm>
            <a:off x="4616454" y="2028826"/>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31" name="Rounded Rectangle 30"/>
          <p:cNvSpPr/>
          <p:nvPr/>
        </p:nvSpPr>
        <p:spPr>
          <a:xfrm>
            <a:off x="5988053" y="2028826"/>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33" name="Rounded Rectangle 32"/>
          <p:cNvSpPr/>
          <p:nvPr/>
        </p:nvSpPr>
        <p:spPr>
          <a:xfrm>
            <a:off x="5107944" y="2028826"/>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cxnSp>
        <p:nvCxnSpPr>
          <p:cNvPr id="34" name="Straight Arrow Connector 33"/>
          <p:cNvCxnSpPr/>
          <p:nvPr/>
        </p:nvCxnSpPr>
        <p:spPr>
          <a:xfrm>
            <a:off x="2348230" y="2286000"/>
            <a:ext cx="106299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48230" y="1874520"/>
            <a:ext cx="1062990"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36" name="Rounded Rectangle 35"/>
          <p:cNvSpPr/>
          <p:nvPr/>
        </p:nvSpPr>
        <p:spPr>
          <a:xfrm>
            <a:off x="3647441" y="3200401"/>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8" name="TextBox 37"/>
          <p:cNvSpPr txBox="1"/>
          <p:nvPr/>
        </p:nvSpPr>
        <p:spPr>
          <a:xfrm>
            <a:off x="3727450" y="3131822"/>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38382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smtClean="0">
                <a:solidFill>
                  <a:srgbClr val="000066"/>
                </a:solidFill>
                <a:latin typeface="Calibri"/>
                <a:ea typeface="Calibri"/>
                <a:cs typeface="Calibri"/>
                <a:sym typeface="Calibri"/>
              </a:rPr>
              <a:t>Page sampling</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3909061"/>
            <a:ext cx="9875519" cy="2267481"/>
          </a:xfrm>
          <a:prstGeom prst="rect">
            <a:avLst/>
          </a:prstGeom>
          <a:noFill/>
          <a:ln>
            <a:noFill/>
          </a:ln>
        </p:spPr>
        <p:txBody>
          <a:bodyPr lIns="82283" tIns="41130" rIns="82283" bIns="41130" anchor="t" anchorCtr="0">
            <a:noAutofit/>
          </a:bodyPr>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Continuousl</a:t>
            </a:r>
            <a:r>
              <a:rPr lang="en-US" dirty="0" smtClean="0"/>
              <a:t>y </a:t>
            </a:r>
            <a:r>
              <a:rPr lang="en-US" dirty="0"/>
              <a:t>s</a:t>
            </a:r>
            <a:r>
              <a:rPr lang="en-US" dirty="0">
                <a:solidFill>
                  <a:schemeClr val="dk1"/>
                </a:solidFill>
                <a:latin typeface="Calibri"/>
                <a:ea typeface="Calibri"/>
                <a:cs typeface="Calibri"/>
                <a:sym typeface="Calibri"/>
              </a:rPr>
              <a:t>ample a random fraction of huge pages</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Split the huge page into 4KB pages</a:t>
            </a:r>
          </a:p>
          <a:p>
            <a:pPr marL="411480" indent="-388620">
              <a:spcBef>
                <a:spcPts val="576"/>
              </a:spcBef>
            </a:pPr>
            <a:r>
              <a:rPr lang="en-US" dirty="0" smtClean="0"/>
              <a:t>Only poison 4K pages for which hardware </a:t>
            </a:r>
            <a:r>
              <a:rPr lang="en-US" i="1" dirty="0" smtClean="0"/>
              <a:t>Accessed </a:t>
            </a:r>
            <a:r>
              <a:rPr lang="en-US" dirty="0" smtClean="0"/>
              <a:t>bit is set</a:t>
            </a: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35</a:t>
            </a:fld>
            <a:endParaRPr lang="en-US" sz="1440">
              <a:solidFill>
                <a:schemeClr val="dk1"/>
              </a:solidFill>
              <a:latin typeface="Calibri"/>
              <a:ea typeface="Calibri"/>
              <a:cs typeface="Calibri"/>
              <a:sym typeface="Calibri"/>
            </a:endParaRPr>
          </a:p>
        </p:txBody>
      </p:sp>
      <p:sp>
        <p:nvSpPr>
          <p:cNvPr id="150" name="Rounded Rectangle 149"/>
          <p:cNvSpPr/>
          <p:nvPr/>
        </p:nvSpPr>
        <p:spPr>
          <a:xfrm>
            <a:off x="920116" y="24803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58" name="Rounded Rectangle 157"/>
          <p:cNvSpPr/>
          <p:nvPr/>
        </p:nvSpPr>
        <p:spPr>
          <a:xfrm>
            <a:off x="285750" y="1280159"/>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9" name="Rounded Rectangle 158"/>
          <p:cNvSpPr/>
          <p:nvPr/>
        </p:nvSpPr>
        <p:spPr>
          <a:xfrm>
            <a:off x="285750" y="2023110"/>
            <a:ext cx="1805940"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60" name="Rounded Rectangle 159"/>
          <p:cNvSpPr/>
          <p:nvPr/>
        </p:nvSpPr>
        <p:spPr>
          <a:xfrm>
            <a:off x="285750" y="3131822"/>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73" name="Rounded Rectangle 172"/>
          <p:cNvSpPr/>
          <p:nvPr/>
        </p:nvSpPr>
        <p:spPr>
          <a:xfrm>
            <a:off x="3633474" y="2028826"/>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74" name="Rounded Rectangle 173"/>
          <p:cNvSpPr/>
          <p:nvPr/>
        </p:nvSpPr>
        <p:spPr>
          <a:xfrm>
            <a:off x="5496564" y="202882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5" name="Rounded Rectangle 174"/>
          <p:cNvSpPr/>
          <p:nvPr/>
        </p:nvSpPr>
        <p:spPr>
          <a:xfrm>
            <a:off x="4124964" y="2028826"/>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76" name="Rounded Rectangle 175"/>
          <p:cNvSpPr/>
          <p:nvPr/>
        </p:nvSpPr>
        <p:spPr>
          <a:xfrm>
            <a:off x="4616454" y="2028826"/>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77" name="Rounded Rectangle 176"/>
          <p:cNvSpPr/>
          <p:nvPr/>
        </p:nvSpPr>
        <p:spPr>
          <a:xfrm>
            <a:off x="5988053" y="2028826"/>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78" name="Rounded Rectangle 177"/>
          <p:cNvSpPr/>
          <p:nvPr/>
        </p:nvSpPr>
        <p:spPr>
          <a:xfrm>
            <a:off x="5107944" y="2028826"/>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179" name="Straight Arrow Connector 178"/>
          <p:cNvCxnSpPr/>
          <p:nvPr/>
        </p:nvCxnSpPr>
        <p:spPr>
          <a:xfrm>
            <a:off x="2348230" y="2286000"/>
            <a:ext cx="106299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2348230" y="1874520"/>
            <a:ext cx="1062990"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184" name="TextBox 183"/>
          <p:cNvSpPr txBox="1"/>
          <p:nvPr/>
        </p:nvSpPr>
        <p:spPr>
          <a:xfrm>
            <a:off x="-11430" y="868680"/>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30" name="Rounded Rectangle 29"/>
          <p:cNvSpPr/>
          <p:nvPr/>
        </p:nvSpPr>
        <p:spPr>
          <a:xfrm>
            <a:off x="3647441" y="3200401"/>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Rounded Rectangle 30"/>
          <p:cNvSpPr/>
          <p:nvPr/>
        </p:nvSpPr>
        <p:spPr>
          <a:xfrm>
            <a:off x="5784851" y="3200401"/>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2" name="TextBox 31"/>
          <p:cNvSpPr txBox="1"/>
          <p:nvPr/>
        </p:nvSpPr>
        <p:spPr>
          <a:xfrm>
            <a:off x="3727450" y="3131822"/>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3" name="TextBox 32"/>
          <p:cNvSpPr txBox="1"/>
          <p:nvPr/>
        </p:nvSpPr>
        <p:spPr>
          <a:xfrm>
            <a:off x="5904864" y="3151742"/>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Tree>
    <p:extLst>
      <p:ext uri="{BB962C8B-B14F-4D97-AF65-F5344CB8AC3E}">
        <p14:creationId xmlns:p14="http://schemas.microsoft.com/office/powerpoint/2010/main" val="2035335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smtClean="0">
                <a:solidFill>
                  <a:srgbClr val="000066"/>
                </a:solidFill>
                <a:latin typeface="Calibri"/>
                <a:ea typeface="Calibri"/>
                <a:cs typeface="Calibri"/>
                <a:sym typeface="Calibri"/>
              </a:rPr>
              <a:t>Page sampling</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3909061"/>
            <a:ext cx="9875519" cy="2267481"/>
          </a:xfrm>
          <a:prstGeom prst="rect">
            <a:avLst/>
          </a:prstGeom>
          <a:noFill/>
          <a:ln>
            <a:noFill/>
          </a:ln>
        </p:spPr>
        <p:txBody>
          <a:bodyPr lIns="82283" tIns="41130" rIns="82283" bIns="41130" anchor="t" anchorCtr="0">
            <a:noAutofit/>
          </a:bodyPr>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Continuousl</a:t>
            </a:r>
            <a:r>
              <a:rPr lang="en-US" dirty="0" smtClean="0"/>
              <a:t>y </a:t>
            </a:r>
            <a:r>
              <a:rPr lang="en-US" dirty="0"/>
              <a:t>s</a:t>
            </a:r>
            <a:r>
              <a:rPr lang="en-US" dirty="0">
                <a:solidFill>
                  <a:schemeClr val="dk1"/>
                </a:solidFill>
                <a:latin typeface="Calibri"/>
                <a:ea typeface="Calibri"/>
                <a:cs typeface="Calibri"/>
                <a:sym typeface="Calibri"/>
              </a:rPr>
              <a:t>ample a random fraction of huge pages</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Split the huge page into 4KB pages</a:t>
            </a:r>
          </a:p>
          <a:p>
            <a:pPr marL="411480" indent="-388620">
              <a:spcBef>
                <a:spcPts val="576"/>
              </a:spcBef>
            </a:pPr>
            <a:r>
              <a:rPr lang="en-US" dirty="0" smtClean="0"/>
              <a:t>Only sample 4K pages for which hardware </a:t>
            </a:r>
            <a:r>
              <a:rPr lang="en-US" i="1" dirty="0" smtClean="0"/>
              <a:t>Accessed </a:t>
            </a:r>
            <a:r>
              <a:rPr lang="en-US" dirty="0" smtClean="0"/>
              <a:t>bit is set</a:t>
            </a:r>
          </a:p>
          <a:p>
            <a:pPr marL="411480" indent="-388620">
              <a:spcBef>
                <a:spcPts val="576"/>
              </a:spcBef>
            </a:pPr>
            <a:r>
              <a:rPr lang="en-US" dirty="0"/>
              <a:t>R</a:t>
            </a:r>
            <a:r>
              <a:rPr lang="en-US" dirty="0">
                <a:solidFill>
                  <a:schemeClr val="dk1"/>
                </a:solidFill>
                <a:latin typeface="Calibri"/>
                <a:ea typeface="Calibri"/>
                <a:cs typeface="Calibri"/>
                <a:sym typeface="Calibri"/>
              </a:rPr>
              <a:t>ecord accesses to a few 4KB pages using s/w induced </a:t>
            </a:r>
            <a:r>
              <a:rPr lang="en-US" dirty="0" smtClean="0">
                <a:solidFill>
                  <a:schemeClr val="dk1"/>
                </a:solidFill>
                <a:latin typeface="Calibri"/>
                <a:ea typeface="Calibri"/>
                <a:cs typeface="Calibri"/>
                <a:sym typeface="Calibri"/>
              </a:rPr>
              <a:t>fault</a:t>
            </a:r>
            <a:endParaRPr lang="en-US" dirty="0">
              <a:solidFill>
                <a:schemeClr val="dk1"/>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36</a:t>
            </a:fld>
            <a:endParaRPr lang="en-US" sz="1440">
              <a:solidFill>
                <a:schemeClr val="dk1"/>
              </a:solidFill>
              <a:latin typeface="Calibri"/>
              <a:ea typeface="Calibri"/>
              <a:cs typeface="Calibri"/>
              <a:sym typeface="Calibri"/>
            </a:endParaRPr>
          </a:p>
        </p:txBody>
      </p:sp>
      <p:sp>
        <p:nvSpPr>
          <p:cNvPr id="150" name="Rounded Rectangle 149"/>
          <p:cNvSpPr/>
          <p:nvPr/>
        </p:nvSpPr>
        <p:spPr>
          <a:xfrm>
            <a:off x="920116" y="24803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58" name="Rounded Rectangle 157"/>
          <p:cNvSpPr/>
          <p:nvPr/>
        </p:nvSpPr>
        <p:spPr>
          <a:xfrm>
            <a:off x="285750" y="1280159"/>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9" name="Rounded Rectangle 158"/>
          <p:cNvSpPr/>
          <p:nvPr/>
        </p:nvSpPr>
        <p:spPr>
          <a:xfrm>
            <a:off x="285750" y="2023110"/>
            <a:ext cx="1805940"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60" name="Rounded Rectangle 159"/>
          <p:cNvSpPr/>
          <p:nvPr/>
        </p:nvSpPr>
        <p:spPr>
          <a:xfrm>
            <a:off x="285750" y="3131822"/>
            <a:ext cx="180594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67" name="Rounded Rectangle 166"/>
          <p:cNvSpPr/>
          <p:nvPr/>
        </p:nvSpPr>
        <p:spPr>
          <a:xfrm>
            <a:off x="7898129" y="2023110"/>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8" name="Rounded Rectangle 167"/>
          <p:cNvSpPr/>
          <p:nvPr/>
        </p:nvSpPr>
        <p:spPr>
          <a:xfrm>
            <a:off x="9761218" y="20231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69" name="Rounded Rectangle 168"/>
          <p:cNvSpPr/>
          <p:nvPr/>
        </p:nvSpPr>
        <p:spPr>
          <a:xfrm>
            <a:off x="8389619" y="2023110"/>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70" name="Rounded Rectangle 169"/>
          <p:cNvSpPr/>
          <p:nvPr/>
        </p:nvSpPr>
        <p:spPr>
          <a:xfrm>
            <a:off x="8881109" y="2023110"/>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71" name="Rounded Rectangle 170"/>
          <p:cNvSpPr/>
          <p:nvPr/>
        </p:nvSpPr>
        <p:spPr>
          <a:xfrm>
            <a:off x="10252707" y="2023110"/>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72" name="Rounded Rectangle 171"/>
          <p:cNvSpPr/>
          <p:nvPr/>
        </p:nvSpPr>
        <p:spPr>
          <a:xfrm>
            <a:off x="9372599" y="2023110"/>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73" name="Rounded Rectangle 172"/>
          <p:cNvSpPr/>
          <p:nvPr/>
        </p:nvSpPr>
        <p:spPr>
          <a:xfrm>
            <a:off x="3633474" y="2028826"/>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74" name="Rounded Rectangle 173"/>
          <p:cNvSpPr/>
          <p:nvPr/>
        </p:nvSpPr>
        <p:spPr>
          <a:xfrm>
            <a:off x="5496564" y="202882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5" name="Rounded Rectangle 174"/>
          <p:cNvSpPr/>
          <p:nvPr/>
        </p:nvSpPr>
        <p:spPr>
          <a:xfrm>
            <a:off x="4124964" y="2028826"/>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76" name="Rounded Rectangle 175"/>
          <p:cNvSpPr/>
          <p:nvPr/>
        </p:nvSpPr>
        <p:spPr>
          <a:xfrm>
            <a:off x="4616454" y="2028826"/>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77" name="Rounded Rectangle 176"/>
          <p:cNvSpPr/>
          <p:nvPr/>
        </p:nvSpPr>
        <p:spPr>
          <a:xfrm>
            <a:off x="5988053" y="2028826"/>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78" name="Rounded Rectangle 177"/>
          <p:cNvSpPr/>
          <p:nvPr/>
        </p:nvSpPr>
        <p:spPr>
          <a:xfrm>
            <a:off x="5107944" y="2028826"/>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179" name="Straight Arrow Connector 178"/>
          <p:cNvCxnSpPr/>
          <p:nvPr/>
        </p:nvCxnSpPr>
        <p:spPr>
          <a:xfrm>
            <a:off x="2348230" y="2286000"/>
            <a:ext cx="106299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2348230" y="1874520"/>
            <a:ext cx="1062990"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181" name="Straight Arrow Connector 180"/>
          <p:cNvCxnSpPr/>
          <p:nvPr/>
        </p:nvCxnSpPr>
        <p:spPr>
          <a:xfrm>
            <a:off x="6621146" y="2301360"/>
            <a:ext cx="1062990"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6403979" y="1889879"/>
            <a:ext cx="1497325" cy="369332"/>
          </a:xfrm>
          <a:prstGeom prst="rect">
            <a:avLst/>
          </a:prstGeom>
          <a:noFill/>
        </p:spPr>
        <p:txBody>
          <a:bodyPr wrap="square" rtlCol="0">
            <a:spAutoFit/>
          </a:bodyPr>
          <a:lstStyle/>
          <a:p>
            <a:pPr algn="ctr"/>
            <a:r>
              <a:rPr lang="en-US" dirty="0">
                <a:latin typeface="Calibri" charset="0"/>
                <a:ea typeface="Calibri" charset="0"/>
                <a:cs typeface="Calibri" charset="0"/>
              </a:rPr>
              <a:t>Poison 4K</a:t>
            </a:r>
          </a:p>
        </p:txBody>
      </p:sp>
      <p:sp>
        <p:nvSpPr>
          <p:cNvPr id="184" name="TextBox 183"/>
          <p:cNvSpPr txBox="1"/>
          <p:nvPr/>
        </p:nvSpPr>
        <p:spPr>
          <a:xfrm>
            <a:off x="-11430" y="868680"/>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3647441" y="3200401"/>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5784851" y="3200401"/>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3727450" y="3131822"/>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5904864" y="3151742"/>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7723501" y="3231003"/>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7843514" y="3182344"/>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698414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Page classification</a:t>
            </a:r>
            <a:endParaRPr lang="en-US" b="1" i="0" u="none" strike="noStrike" cap="none" dirty="0">
              <a:solidFill>
                <a:srgbClr val="000066"/>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37</a:t>
            </a:fld>
            <a:endParaRPr lang="en-US" sz="1440">
              <a:solidFill>
                <a:schemeClr val="dk1"/>
              </a:solidFill>
              <a:latin typeface="Calibri"/>
              <a:ea typeface="Calibri"/>
              <a:cs typeface="Calibri"/>
              <a:sym typeface="Calibri"/>
            </a:endParaRPr>
          </a:p>
        </p:txBody>
      </p:sp>
      <p:sp>
        <p:nvSpPr>
          <p:cNvPr id="12" name="Shape 308"/>
          <p:cNvSpPr txBox="1">
            <a:spLocks/>
          </p:cNvSpPr>
          <p:nvPr/>
        </p:nvSpPr>
        <p:spPr>
          <a:xfrm>
            <a:off x="548641" y="1245803"/>
            <a:ext cx="9875519" cy="42792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endParaRPr lang="en-US" kern="0" dirty="0" smtClean="0"/>
          </a:p>
        </p:txBody>
      </p:sp>
    </p:spTree>
    <p:extLst>
      <p:ext uri="{BB962C8B-B14F-4D97-AF65-F5344CB8AC3E}">
        <p14:creationId xmlns:p14="http://schemas.microsoft.com/office/powerpoint/2010/main" val="1127947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Page classification</a:t>
            </a:r>
            <a:endParaRPr lang="en-US" b="1" i="0" u="none" strike="noStrike" cap="none" dirty="0">
              <a:solidFill>
                <a:srgbClr val="000066"/>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38</a:t>
            </a:fld>
            <a:endParaRPr lang="en-US" sz="1440">
              <a:solidFill>
                <a:schemeClr val="dk1"/>
              </a:solidFill>
              <a:latin typeface="Calibri"/>
              <a:ea typeface="Calibri"/>
              <a:cs typeface="Calibri"/>
              <a:sym typeface="Calibri"/>
            </a:endParaRPr>
          </a:p>
        </p:txBody>
      </p:sp>
      <p:sp>
        <p:nvSpPr>
          <p:cNvPr id="12" name="Shape 308"/>
          <p:cNvSpPr txBox="1">
            <a:spLocks/>
          </p:cNvSpPr>
          <p:nvPr/>
        </p:nvSpPr>
        <p:spPr>
          <a:xfrm>
            <a:off x="548641" y="1245803"/>
            <a:ext cx="9875519" cy="42792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grpSp>
        <p:nvGrpSpPr>
          <p:cNvPr id="2" name="Group 1"/>
          <p:cNvGrpSpPr/>
          <p:nvPr/>
        </p:nvGrpSpPr>
        <p:grpSpPr>
          <a:xfrm>
            <a:off x="3414435" y="2864585"/>
            <a:ext cx="2457986" cy="2660448"/>
            <a:chOff x="462379" y="2781985"/>
            <a:chExt cx="2457986" cy="2660448"/>
          </a:xfrm>
        </p:grpSpPr>
        <p:sp>
          <p:nvSpPr>
            <p:cNvPr id="13" name="Rounded Rectangle 12"/>
            <p:cNvSpPr/>
            <p:nvPr/>
          </p:nvSpPr>
          <p:spPr>
            <a:xfrm>
              <a:off x="1748791" y="41948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114425" y="2994659"/>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114425" y="3737610"/>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899042" y="2943490"/>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683179" y="3927543"/>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114425" y="4859921"/>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sp>
        <p:nvSpPr>
          <p:cNvPr id="16" name="TextBox 15"/>
          <p:cNvSpPr txBox="1"/>
          <p:nvPr/>
        </p:nvSpPr>
        <p:spPr>
          <a:xfrm>
            <a:off x="3944501" y="5384301"/>
            <a:ext cx="2049900" cy="369332"/>
          </a:xfrm>
          <a:prstGeom prst="rect">
            <a:avLst/>
          </a:prstGeom>
          <a:noFill/>
        </p:spPr>
        <p:txBody>
          <a:bodyPr wrap="square" rtlCol="0">
            <a:spAutoFit/>
          </a:bodyPr>
          <a:lstStyle/>
          <a:p>
            <a:pPr algn="ctr"/>
            <a:r>
              <a:rPr lang="en-US" smtClean="0"/>
              <a:t>Pages in DRAM</a:t>
            </a:r>
            <a:endParaRPr lang="en-US" dirty="0"/>
          </a:p>
        </p:txBody>
      </p:sp>
    </p:spTree>
    <p:extLst>
      <p:ext uri="{BB962C8B-B14F-4D97-AF65-F5344CB8AC3E}">
        <p14:creationId xmlns:p14="http://schemas.microsoft.com/office/powerpoint/2010/main" val="151467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Page classification</a:t>
            </a:r>
            <a:endParaRPr lang="en-US" b="1" i="0" u="none" strike="noStrike" cap="none" dirty="0">
              <a:solidFill>
                <a:srgbClr val="000066"/>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39</a:t>
            </a:fld>
            <a:endParaRPr lang="en-US" sz="1440">
              <a:solidFill>
                <a:schemeClr val="dk1"/>
              </a:solidFill>
              <a:latin typeface="Calibri"/>
              <a:ea typeface="Calibri"/>
              <a:cs typeface="Calibri"/>
              <a:sym typeface="Calibri"/>
            </a:endParaRPr>
          </a:p>
        </p:txBody>
      </p:sp>
      <p:sp>
        <p:nvSpPr>
          <p:cNvPr id="12" name="Shape 308"/>
          <p:cNvSpPr txBox="1">
            <a:spLocks/>
          </p:cNvSpPr>
          <p:nvPr/>
        </p:nvSpPr>
        <p:spPr>
          <a:xfrm>
            <a:off x="548641" y="1245803"/>
            <a:ext cx="9875519" cy="42792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grpSp>
        <p:nvGrpSpPr>
          <p:cNvPr id="2" name="Group 1"/>
          <p:cNvGrpSpPr/>
          <p:nvPr/>
        </p:nvGrpSpPr>
        <p:grpSpPr>
          <a:xfrm>
            <a:off x="3414435" y="2864585"/>
            <a:ext cx="2457986" cy="2660448"/>
            <a:chOff x="462379" y="2781985"/>
            <a:chExt cx="2457986" cy="2660448"/>
          </a:xfrm>
        </p:grpSpPr>
        <p:sp>
          <p:nvSpPr>
            <p:cNvPr id="13" name="Rounded Rectangle 12"/>
            <p:cNvSpPr/>
            <p:nvPr/>
          </p:nvSpPr>
          <p:spPr>
            <a:xfrm>
              <a:off x="1748791" y="41948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114425" y="2994659"/>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114425" y="3737610"/>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899042" y="2943490"/>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683179" y="3927543"/>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114425" y="4859921"/>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cxnSp>
        <p:nvCxnSpPr>
          <p:cNvPr id="16" name="Straight Arrow Connector 15"/>
          <p:cNvCxnSpPr/>
          <p:nvPr/>
        </p:nvCxnSpPr>
        <p:spPr>
          <a:xfrm flipV="1">
            <a:off x="4066481" y="4734609"/>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56906" y="4539516"/>
            <a:ext cx="4367254" cy="400110"/>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 scaled by sampling fraction</a:t>
            </a:r>
            <a:endParaRPr lang="en-US" sz="2000" b="1" dirty="0">
              <a:latin typeface="Calibri" charset="0"/>
              <a:ea typeface="Calibri" charset="0"/>
              <a:cs typeface="Calibri" charset="0"/>
            </a:endParaRPr>
          </a:p>
        </p:txBody>
      </p:sp>
      <p:sp>
        <p:nvSpPr>
          <p:cNvPr id="19" name="TextBox 18"/>
          <p:cNvSpPr txBox="1"/>
          <p:nvPr/>
        </p:nvSpPr>
        <p:spPr>
          <a:xfrm>
            <a:off x="3944501" y="5384301"/>
            <a:ext cx="2049900" cy="369332"/>
          </a:xfrm>
          <a:prstGeom prst="rect">
            <a:avLst/>
          </a:prstGeom>
          <a:noFill/>
        </p:spPr>
        <p:txBody>
          <a:bodyPr wrap="square" rtlCol="0">
            <a:spAutoFit/>
          </a:bodyPr>
          <a:lstStyle/>
          <a:p>
            <a:pPr algn="ctr"/>
            <a:r>
              <a:rPr lang="en-US" smtClean="0"/>
              <a:t>Pages in DRAM</a:t>
            </a:r>
            <a:endParaRPr lang="en-US" dirty="0"/>
          </a:p>
        </p:txBody>
      </p:sp>
    </p:spTree>
    <p:extLst>
      <p:ext uri="{BB962C8B-B14F-4D97-AF65-F5344CB8AC3E}">
        <p14:creationId xmlns:p14="http://schemas.microsoft.com/office/powerpoint/2010/main" val="780369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57740476"/>
              </p:ext>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LPDDR</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171029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Page classification</a:t>
            </a:r>
            <a:endParaRPr lang="en-US" b="1" i="0" u="none" strike="noStrike" cap="none" dirty="0">
              <a:solidFill>
                <a:srgbClr val="000066"/>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40</a:t>
            </a:fld>
            <a:endParaRPr lang="en-US" sz="1440">
              <a:solidFill>
                <a:schemeClr val="dk1"/>
              </a:solidFill>
              <a:latin typeface="Calibri"/>
              <a:ea typeface="Calibri"/>
              <a:cs typeface="Calibri"/>
              <a:sym typeface="Calibri"/>
            </a:endParaRPr>
          </a:p>
        </p:txBody>
      </p:sp>
      <p:sp>
        <p:nvSpPr>
          <p:cNvPr id="12" name="Shape 308"/>
          <p:cNvSpPr txBox="1">
            <a:spLocks/>
          </p:cNvSpPr>
          <p:nvPr/>
        </p:nvSpPr>
        <p:spPr>
          <a:xfrm>
            <a:off x="548641" y="1245803"/>
            <a:ext cx="9875519" cy="42792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13" name="Rounded Rectangle 12"/>
          <p:cNvSpPr/>
          <p:nvPr/>
        </p:nvSpPr>
        <p:spPr>
          <a:xfrm>
            <a:off x="4700847" y="42774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4066481" y="3077259"/>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4066481" y="3820210"/>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3851098" y="3026090"/>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268877" y="4010143"/>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4066481" y="4942521"/>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16" name="Straight Arrow Connector 15"/>
          <p:cNvCxnSpPr/>
          <p:nvPr/>
        </p:nvCxnSpPr>
        <p:spPr>
          <a:xfrm flipV="1">
            <a:off x="4066481" y="4734609"/>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56906" y="4539516"/>
            <a:ext cx="4367254" cy="400110"/>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 scaled by sampling fraction</a:t>
            </a:r>
            <a:endParaRPr lang="en-US" sz="2000" b="1" dirty="0">
              <a:latin typeface="Calibri" charset="0"/>
              <a:ea typeface="Calibri" charset="0"/>
              <a:cs typeface="Calibri" charset="0"/>
            </a:endParaRPr>
          </a:p>
        </p:txBody>
      </p:sp>
      <p:sp>
        <p:nvSpPr>
          <p:cNvPr id="19" name="TextBox 18"/>
          <p:cNvSpPr txBox="1"/>
          <p:nvPr/>
        </p:nvSpPr>
        <p:spPr>
          <a:xfrm>
            <a:off x="3944501" y="5384301"/>
            <a:ext cx="2049900" cy="369332"/>
          </a:xfrm>
          <a:prstGeom prst="rect">
            <a:avLst/>
          </a:prstGeom>
          <a:noFill/>
        </p:spPr>
        <p:txBody>
          <a:bodyPr wrap="square" rtlCol="0">
            <a:spAutoFit/>
          </a:bodyPr>
          <a:lstStyle/>
          <a:p>
            <a:pPr algn="ctr"/>
            <a:r>
              <a:rPr lang="en-US" smtClean="0"/>
              <a:t>Pages in DRAM</a:t>
            </a:r>
            <a:endParaRPr lang="en-US" dirty="0"/>
          </a:p>
        </p:txBody>
      </p:sp>
    </p:spTree>
    <p:extLst>
      <p:ext uri="{BB962C8B-B14F-4D97-AF65-F5344CB8AC3E}">
        <p14:creationId xmlns:p14="http://schemas.microsoft.com/office/powerpoint/2010/main" val="1384785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Page classification</a:t>
            </a:r>
            <a:endParaRPr lang="en-US" b="1" i="0" u="none" strike="noStrike" cap="none" dirty="0">
              <a:solidFill>
                <a:srgbClr val="000066"/>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41</a:t>
            </a:fld>
            <a:endParaRPr lang="en-US" sz="1440">
              <a:solidFill>
                <a:schemeClr val="dk1"/>
              </a:solidFill>
              <a:latin typeface="Calibri"/>
              <a:ea typeface="Calibri"/>
              <a:cs typeface="Calibri"/>
              <a:sym typeface="Calibri"/>
            </a:endParaRPr>
          </a:p>
        </p:txBody>
      </p:sp>
      <p:sp>
        <p:nvSpPr>
          <p:cNvPr id="12" name="Shape 308"/>
          <p:cNvSpPr txBox="1">
            <a:spLocks/>
          </p:cNvSpPr>
          <p:nvPr/>
        </p:nvSpPr>
        <p:spPr>
          <a:xfrm>
            <a:off x="548641" y="1245803"/>
            <a:ext cx="9875519" cy="42792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13" name="Rounded Rectangle 12"/>
          <p:cNvSpPr/>
          <p:nvPr/>
        </p:nvSpPr>
        <p:spPr>
          <a:xfrm>
            <a:off x="4700847" y="42774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4066481" y="3077259"/>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4066481" y="3820210"/>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3851098" y="3026090"/>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268877" y="4010143"/>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4066481" y="4942521"/>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16" name="Straight Arrow Connector 15"/>
          <p:cNvCxnSpPr/>
          <p:nvPr/>
        </p:nvCxnSpPr>
        <p:spPr>
          <a:xfrm flipV="1">
            <a:off x="4066481" y="4734609"/>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56906" y="4539516"/>
            <a:ext cx="4367254" cy="400110"/>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 scaled by sampling fraction</a:t>
            </a:r>
            <a:endParaRPr lang="en-US" sz="2000" b="1" dirty="0">
              <a:latin typeface="Calibri" charset="0"/>
              <a:ea typeface="Calibri" charset="0"/>
              <a:cs typeface="Calibri" charset="0"/>
            </a:endParaRPr>
          </a:p>
        </p:txBody>
      </p:sp>
      <p:sp>
        <p:nvSpPr>
          <p:cNvPr id="19" name="TextBox 18"/>
          <p:cNvSpPr txBox="1"/>
          <p:nvPr/>
        </p:nvSpPr>
        <p:spPr>
          <a:xfrm>
            <a:off x="3944501" y="5384301"/>
            <a:ext cx="2049900" cy="369332"/>
          </a:xfrm>
          <a:prstGeom prst="rect">
            <a:avLst/>
          </a:prstGeom>
          <a:noFill/>
        </p:spPr>
        <p:txBody>
          <a:bodyPr wrap="square" rtlCol="0">
            <a:spAutoFit/>
          </a:bodyPr>
          <a:lstStyle/>
          <a:p>
            <a:pPr algn="ctr"/>
            <a:r>
              <a:rPr lang="en-US" smtClean="0"/>
              <a:t>Pages in DRAM</a:t>
            </a:r>
            <a:endParaRPr lang="en-US" dirty="0"/>
          </a:p>
        </p:txBody>
      </p:sp>
      <p:sp>
        <p:nvSpPr>
          <p:cNvPr id="20" name="Shape 211"/>
          <p:cNvSpPr/>
          <p:nvPr/>
        </p:nvSpPr>
        <p:spPr>
          <a:xfrm>
            <a:off x="8688725" y="4928975"/>
            <a:ext cx="1291688" cy="508369"/>
          </a:xfrm>
          <a:prstGeom prst="roundRect">
            <a:avLst>
              <a:gd name="adj" fmla="val 16667"/>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smtClean="0">
                <a:solidFill>
                  <a:srgbClr val="000000"/>
                </a:solidFill>
                <a:latin typeface="Calibri"/>
                <a:ea typeface="Calibri"/>
                <a:cs typeface="Calibri"/>
                <a:sym typeface="Calibri"/>
              </a:rPr>
              <a:t>Slow mem</a:t>
            </a:r>
            <a:endParaRPr lang="en-US" b="1" dirty="0">
              <a:solidFill>
                <a:srgbClr val="000000"/>
              </a:solidFill>
              <a:latin typeface="Calibri"/>
              <a:ea typeface="Calibri"/>
              <a:cs typeface="Calibri"/>
              <a:sym typeface="Calibri"/>
            </a:endParaRPr>
          </a:p>
        </p:txBody>
      </p:sp>
      <p:sp>
        <p:nvSpPr>
          <p:cNvPr id="21" name="Right Arrow 20"/>
          <p:cNvSpPr/>
          <p:nvPr/>
        </p:nvSpPr>
        <p:spPr bwMode="auto">
          <a:xfrm>
            <a:off x="5953523" y="4932626"/>
            <a:ext cx="2654100" cy="400021"/>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2" name="TextBox 21"/>
          <p:cNvSpPr txBox="1"/>
          <p:nvPr/>
        </p:nvSpPr>
        <p:spPr>
          <a:xfrm>
            <a:off x="6122299" y="5195012"/>
            <a:ext cx="2495689" cy="369332"/>
          </a:xfrm>
          <a:prstGeom prst="rect">
            <a:avLst/>
          </a:prstGeom>
          <a:noFill/>
        </p:spPr>
        <p:txBody>
          <a:bodyPr wrap="square" rtlCol="0">
            <a:spAutoFit/>
          </a:bodyPr>
          <a:lstStyle/>
          <a:p>
            <a:r>
              <a:rPr lang="en-US" smtClean="0"/>
              <a:t>Migrate to slow mem</a:t>
            </a:r>
            <a:endParaRPr lang="en-US" dirty="0"/>
          </a:p>
        </p:txBody>
      </p:sp>
    </p:spTree>
    <p:extLst>
      <p:ext uri="{BB962C8B-B14F-4D97-AF65-F5344CB8AC3E}">
        <p14:creationId xmlns:p14="http://schemas.microsoft.com/office/powerpoint/2010/main" val="1525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Page classification</a:t>
            </a:r>
            <a:endParaRPr lang="en-US" b="1" i="0" u="none" strike="noStrike" cap="none" dirty="0">
              <a:solidFill>
                <a:srgbClr val="000066"/>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42</a:t>
            </a:fld>
            <a:endParaRPr lang="en-US" sz="1440">
              <a:solidFill>
                <a:schemeClr val="dk1"/>
              </a:solidFill>
              <a:latin typeface="Calibri"/>
              <a:ea typeface="Calibri"/>
              <a:cs typeface="Calibri"/>
              <a:sym typeface="Calibri"/>
            </a:endParaRPr>
          </a:p>
        </p:txBody>
      </p:sp>
      <p:sp>
        <p:nvSpPr>
          <p:cNvPr id="12" name="Shape 308"/>
          <p:cNvSpPr txBox="1">
            <a:spLocks/>
          </p:cNvSpPr>
          <p:nvPr/>
        </p:nvSpPr>
        <p:spPr>
          <a:xfrm>
            <a:off x="548641" y="1245803"/>
            <a:ext cx="9875519" cy="42792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13" name="Rounded Rectangle 12"/>
          <p:cNvSpPr/>
          <p:nvPr/>
        </p:nvSpPr>
        <p:spPr>
          <a:xfrm>
            <a:off x="4700847" y="42774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4066481" y="3077259"/>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4066481" y="3820210"/>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3851098" y="3026090"/>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2268877" y="4010143"/>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4066481" y="4942521"/>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16" name="Straight Arrow Connector 15"/>
          <p:cNvCxnSpPr/>
          <p:nvPr/>
        </p:nvCxnSpPr>
        <p:spPr>
          <a:xfrm flipV="1">
            <a:off x="4066481" y="4734609"/>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056906" y="4539516"/>
            <a:ext cx="4367254" cy="400110"/>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 scaled by sampling fraction</a:t>
            </a:r>
            <a:endParaRPr lang="en-US" sz="2000" b="1" dirty="0">
              <a:latin typeface="Calibri" charset="0"/>
              <a:ea typeface="Calibri" charset="0"/>
              <a:cs typeface="Calibri" charset="0"/>
            </a:endParaRPr>
          </a:p>
        </p:txBody>
      </p:sp>
      <p:sp>
        <p:nvSpPr>
          <p:cNvPr id="18" name="Shape 275"/>
          <p:cNvSpPr txBox="1"/>
          <p:nvPr/>
        </p:nvSpPr>
        <p:spPr>
          <a:xfrm>
            <a:off x="318263" y="5636677"/>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Random sample may not always represent actual page access rate</a:t>
            </a:r>
          </a:p>
        </p:txBody>
      </p:sp>
      <p:sp>
        <p:nvSpPr>
          <p:cNvPr id="19" name="TextBox 18"/>
          <p:cNvSpPr txBox="1"/>
          <p:nvPr/>
        </p:nvSpPr>
        <p:spPr>
          <a:xfrm>
            <a:off x="3944501" y="5384301"/>
            <a:ext cx="2049900" cy="369332"/>
          </a:xfrm>
          <a:prstGeom prst="rect">
            <a:avLst/>
          </a:prstGeom>
          <a:noFill/>
        </p:spPr>
        <p:txBody>
          <a:bodyPr wrap="square" rtlCol="0">
            <a:spAutoFit/>
          </a:bodyPr>
          <a:lstStyle/>
          <a:p>
            <a:pPr algn="ctr"/>
            <a:r>
              <a:rPr lang="en-US" smtClean="0"/>
              <a:t>Pages in DRAM</a:t>
            </a:r>
            <a:endParaRPr lang="en-US" dirty="0"/>
          </a:p>
        </p:txBody>
      </p:sp>
      <p:sp>
        <p:nvSpPr>
          <p:cNvPr id="20" name="Shape 211"/>
          <p:cNvSpPr/>
          <p:nvPr/>
        </p:nvSpPr>
        <p:spPr>
          <a:xfrm>
            <a:off x="8688725" y="4928975"/>
            <a:ext cx="1291688" cy="508369"/>
          </a:xfrm>
          <a:prstGeom prst="roundRect">
            <a:avLst>
              <a:gd name="adj" fmla="val 16667"/>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smtClean="0">
                <a:solidFill>
                  <a:srgbClr val="000000"/>
                </a:solidFill>
                <a:latin typeface="Calibri"/>
                <a:ea typeface="Calibri"/>
                <a:cs typeface="Calibri"/>
                <a:sym typeface="Calibri"/>
              </a:rPr>
              <a:t>Slow mem</a:t>
            </a:r>
            <a:endParaRPr lang="en-US" b="1" dirty="0">
              <a:solidFill>
                <a:srgbClr val="000000"/>
              </a:solidFill>
              <a:latin typeface="Calibri"/>
              <a:ea typeface="Calibri"/>
              <a:cs typeface="Calibri"/>
              <a:sym typeface="Calibri"/>
            </a:endParaRPr>
          </a:p>
        </p:txBody>
      </p:sp>
      <p:sp>
        <p:nvSpPr>
          <p:cNvPr id="21" name="Right Arrow 20"/>
          <p:cNvSpPr/>
          <p:nvPr/>
        </p:nvSpPr>
        <p:spPr bwMode="auto">
          <a:xfrm>
            <a:off x="5953523" y="4932626"/>
            <a:ext cx="2654100" cy="400021"/>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2" name="TextBox 21"/>
          <p:cNvSpPr txBox="1"/>
          <p:nvPr/>
        </p:nvSpPr>
        <p:spPr>
          <a:xfrm>
            <a:off x="6122299" y="5195012"/>
            <a:ext cx="2495689" cy="369332"/>
          </a:xfrm>
          <a:prstGeom prst="rect">
            <a:avLst/>
          </a:prstGeom>
          <a:noFill/>
        </p:spPr>
        <p:txBody>
          <a:bodyPr wrap="square" rtlCol="0">
            <a:spAutoFit/>
          </a:bodyPr>
          <a:lstStyle/>
          <a:p>
            <a:r>
              <a:rPr lang="en-US" smtClean="0"/>
              <a:t>Migrate to slow mem</a:t>
            </a:r>
            <a:endParaRPr lang="en-US" dirty="0"/>
          </a:p>
        </p:txBody>
      </p:sp>
    </p:spTree>
    <p:extLst>
      <p:ext uri="{BB962C8B-B14F-4D97-AF65-F5344CB8AC3E}">
        <p14:creationId xmlns:p14="http://schemas.microsoft.com/office/powerpoint/2010/main" val="86196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cxnSp>
        <p:nvCxnSpPr>
          <p:cNvPr id="24" name="Straight Arrow Connector 23"/>
          <p:cNvCxnSpPr/>
          <p:nvPr/>
        </p:nvCxnSpPr>
        <p:spPr>
          <a:xfrm flipV="1">
            <a:off x="3963098" y="4088331"/>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64524" y="4020893"/>
            <a:ext cx="1183877" cy="400110"/>
          </a:xfrm>
          <a:prstGeom prst="rect">
            <a:avLst/>
          </a:prstGeom>
          <a:noFill/>
        </p:spPr>
        <p:txBody>
          <a:bodyPr wrap="square" rtlCol="0">
            <a:spAutoFit/>
          </a:bodyPr>
          <a:lstStyle/>
          <a:p>
            <a:pPr algn="ctr"/>
            <a:r>
              <a:rPr lang="en-US" sz="2000" b="1" smtClean="0">
                <a:latin typeface="Calibri" charset="0"/>
                <a:ea typeface="Calibri" charset="0"/>
                <a:cs typeface="Calibri" charset="0"/>
              </a:rPr>
              <a:t>30k/sec</a:t>
            </a:r>
            <a:endParaRPr lang="en-US" sz="2000" b="1" dirty="0">
              <a:latin typeface="Calibri" charset="0"/>
              <a:ea typeface="Calibri" charset="0"/>
              <a:cs typeface="Calibri" charset="0"/>
            </a:endParaRPr>
          </a:p>
        </p:txBody>
      </p:sp>
      <p:sp>
        <p:nvSpPr>
          <p:cNvPr id="307" name="Shape 307"/>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smtClean="0">
                <a:solidFill>
                  <a:srgbClr val="000066"/>
                </a:solidFill>
                <a:sym typeface="Calibri"/>
              </a:rPr>
              <a:t>Misclassificatio</a:t>
            </a:r>
            <a:r>
              <a:rPr lang="en-US" smtClean="0"/>
              <a:t>n detection</a:t>
            </a:r>
            <a:endParaRPr lang="en-US" b="1" i="0" u="none" strike="noStrike" cap="none" dirty="0">
              <a:solidFill>
                <a:srgbClr val="000066"/>
              </a:solidFill>
              <a:sym typeface="Calibri"/>
            </a:endParaRPr>
          </a:p>
        </p:txBody>
      </p:sp>
      <p:sp>
        <p:nvSpPr>
          <p:cNvPr id="308" name="Shape 308"/>
          <p:cNvSpPr txBox="1">
            <a:spLocks noGrp="1"/>
          </p:cNvSpPr>
          <p:nvPr>
            <p:ph type="body" idx="1"/>
          </p:nvPr>
        </p:nvSpPr>
        <p:spPr>
          <a:xfrm>
            <a:off x="548641" y="1245803"/>
            <a:ext cx="9875519" cy="4279230"/>
          </a:xfrm>
          <a:prstGeom prst="rect">
            <a:avLst/>
          </a:prstGeom>
          <a:noFill/>
          <a:ln>
            <a:noFill/>
          </a:ln>
        </p:spPr>
        <p:txBody>
          <a:bodyPr lIns="82283" tIns="41130" rIns="82283" bIns="41130" anchor="t" anchorCtr="0">
            <a:noAutofit/>
          </a:bodyPr>
          <a:lstStyle/>
          <a:p>
            <a:pPr marL="411480" indent="-388620">
              <a:spcBef>
                <a:spcPts val="576"/>
              </a:spcBef>
              <a:spcAft>
                <a:spcPts val="0"/>
              </a:spcAft>
              <a:buClr>
                <a:schemeClr val="dk1"/>
              </a:buClr>
              <a:buSzPct val="100000"/>
              <a:buFont typeface="Calibri"/>
              <a:buChar char="•"/>
            </a:pPr>
            <a:r>
              <a:rPr lang="en-US" dirty="0" smtClean="0">
                <a:solidFill>
                  <a:schemeClr val="dk1"/>
                </a:solidFill>
                <a:latin typeface="Calibri"/>
                <a:ea typeface="Calibri"/>
                <a:cs typeface="Calibri"/>
                <a:sym typeface="Calibri"/>
              </a:rPr>
              <a:t>Same logic as cold/hot page classification</a:t>
            </a:r>
          </a:p>
          <a:p>
            <a:pPr marL="411480" indent="-388620">
              <a:spcBef>
                <a:spcPts val="576"/>
              </a:spcBef>
              <a:spcAft>
                <a:spcPts val="0"/>
              </a:spcAft>
              <a:buClr>
                <a:schemeClr val="dk1"/>
              </a:buClr>
              <a:buSzPct val="100000"/>
              <a:buFont typeface="Calibri"/>
              <a:buChar char="•"/>
            </a:pPr>
            <a:r>
              <a:rPr lang="en-US" dirty="0" smtClean="0">
                <a:solidFill>
                  <a:schemeClr val="dk1"/>
                </a:solidFill>
                <a:latin typeface="Calibri"/>
                <a:ea typeface="Calibri"/>
                <a:cs typeface="Calibri"/>
                <a:sym typeface="Calibri"/>
              </a:rPr>
              <a:t>Measure real access rate to all cold pages &amp; sort by page access frequency</a:t>
            </a:r>
          </a:p>
          <a:p>
            <a:pPr marL="411480" indent="-388620">
              <a:spcBef>
                <a:spcPts val="576"/>
              </a:spcBef>
              <a:spcAft>
                <a:spcPts val="0"/>
              </a:spcAft>
              <a:buClr>
                <a:schemeClr val="dk1"/>
              </a:buClr>
              <a:buSzPct val="100000"/>
              <a:buFont typeface="Calibri"/>
              <a:buChar char="•"/>
            </a:pPr>
            <a:r>
              <a:rPr lang="en-US" dirty="0" smtClean="0">
                <a:solidFill>
                  <a:schemeClr val="dk1"/>
                </a:solidFill>
                <a:latin typeface="Calibri"/>
                <a:ea typeface="Calibri"/>
                <a:cs typeface="Calibri"/>
                <a:sym typeface="Calibri"/>
              </a:rPr>
              <a:t>Pages above 30K total access rate get shifted back to DRAM</a:t>
            </a:r>
          </a:p>
          <a:p>
            <a:pPr marL="411480" indent="-388620">
              <a:spcBef>
                <a:spcPts val="576"/>
              </a:spcBef>
              <a:spcAft>
                <a:spcPts val="0"/>
              </a:spcAft>
              <a:buClr>
                <a:schemeClr val="dk1"/>
              </a:buClr>
              <a:buSzPct val="100000"/>
              <a:buFont typeface="Calibri"/>
              <a:buChar char="•"/>
            </a:pPr>
            <a:endParaRPr lang="en-US" b="0" i="0" u="none" strike="noStrike" cap="none" dirty="0" smtClean="0">
              <a:solidFill>
                <a:schemeClr val="dk1"/>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43</a:t>
            </a:fld>
            <a:endParaRPr lang="en-US" sz="1440">
              <a:solidFill>
                <a:schemeClr val="dk1"/>
              </a:solidFill>
              <a:latin typeface="Calibri"/>
              <a:ea typeface="Calibri"/>
              <a:cs typeface="Calibri"/>
              <a:sym typeface="Calibri"/>
            </a:endParaRPr>
          </a:p>
        </p:txBody>
      </p:sp>
      <p:sp>
        <p:nvSpPr>
          <p:cNvPr id="18" name="Rounded Rectangle 17"/>
          <p:cNvSpPr/>
          <p:nvPr/>
        </p:nvSpPr>
        <p:spPr>
          <a:xfrm>
            <a:off x="4700847" y="4683810"/>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9" name="Rounded Rectangle 18"/>
          <p:cNvSpPr/>
          <p:nvPr/>
        </p:nvSpPr>
        <p:spPr>
          <a:xfrm>
            <a:off x="4066481" y="3483659"/>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0" name="Rounded Rectangle 19"/>
          <p:cNvSpPr/>
          <p:nvPr/>
        </p:nvSpPr>
        <p:spPr>
          <a:xfrm>
            <a:off x="4066481" y="4226610"/>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1" name="Straight Arrow Connector 20"/>
          <p:cNvCxnSpPr/>
          <p:nvPr/>
        </p:nvCxnSpPr>
        <p:spPr>
          <a:xfrm flipV="1">
            <a:off x="3851098" y="3432490"/>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16200000">
            <a:off x="2268877" y="4416543"/>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3" name="Rounded Rectangle 22"/>
          <p:cNvSpPr/>
          <p:nvPr/>
        </p:nvSpPr>
        <p:spPr>
          <a:xfrm>
            <a:off x="4066481" y="5348921"/>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6" name="TextBox 25"/>
          <p:cNvSpPr txBox="1"/>
          <p:nvPr/>
        </p:nvSpPr>
        <p:spPr>
          <a:xfrm>
            <a:off x="3816603" y="5790701"/>
            <a:ext cx="2305696" cy="369332"/>
          </a:xfrm>
          <a:prstGeom prst="rect">
            <a:avLst/>
          </a:prstGeom>
          <a:noFill/>
        </p:spPr>
        <p:txBody>
          <a:bodyPr wrap="square" rtlCol="0">
            <a:spAutoFit/>
          </a:bodyPr>
          <a:lstStyle/>
          <a:p>
            <a:pPr algn="ctr"/>
            <a:r>
              <a:rPr lang="en-US" smtClean="0"/>
              <a:t>Pages in slow mem</a:t>
            </a:r>
            <a:endParaRPr lang="en-US" dirty="0"/>
          </a:p>
        </p:txBody>
      </p:sp>
      <p:sp>
        <p:nvSpPr>
          <p:cNvPr id="27" name="Shape 211"/>
          <p:cNvSpPr/>
          <p:nvPr/>
        </p:nvSpPr>
        <p:spPr>
          <a:xfrm>
            <a:off x="8724168" y="3369359"/>
            <a:ext cx="1291688" cy="508369"/>
          </a:xfrm>
          <a:prstGeom prst="roundRect">
            <a:avLst>
              <a:gd name="adj" fmla="val 16667"/>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Calibri" charset="0"/>
                <a:ea typeface="Calibri" charset="0"/>
                <a:cs typeface="Calibri" charset="0"/>
                <a:sym typeface="Calibri"/>
              </a:rPr>
              <a:t>DRAM</a:t>
            </a:r>
            <a:endParaRPr lang="en-US" b="1" dirty="0">
              <a:solidFill>
                <a:schemeClr val="bg1"/>
              </a:solidFill>
              <a:latin typeface="Calibri" charset="0"/>
              <a:ea typeface="Calibri" charset="0"/>
              <a:cs typeface="Calibri" charset="0"/>
              <a:sym typeface="Calibri"/>
            </a:endParaRPr>
          </a:p>
        </p:txBody>
      </p:sp>
      <p:sp>
        <p:nvSpPr>
          <p:cNvPr id="28" name="Right Arrow 27"/>
          <p:cNvSpPr/>
          <p:nvPr/>
        </p:nvSpPr>
        <p:spPr bwMode="auto">
          <a:xfrm>
            <a:off x="5988966" y="3373010"/>
            <a:ext cx="2654100" cy="400021"/>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9" name="TextBox 28"/>
          <p:cNvSpPr txBox="1"/>
          <p:nvPr/>
        </p:nvSpPr>
        <p:spPr>
          <a:xfrm>
            <a:off x="5924998" y="3653099"/>
            <a:ext cx="2495689" cy="369332"/>
          </a:xfrm>
          <a:prstGeom prst="rect">
            <a:avLst/>
          </a:prstGeom>
          <a:noFill/>
        </p:spPr>
        <p:txBody>
          <a:bodyPr wrap="square" rtlCol="0">
            <a:spAutoFit/>
          </a:bodyPr>
          <a:lstStyle/>
          <a:p>
            <a:r>
              <a:rPr lang="en-US" dirty="0" smtClean="0"/>
              <a:t>Migrate back to DRAM</a:t>
            </a:r>
            <a:endParaRPr lang="en-US" dirty="0"/>
          </a:p>
        </p:txBody>
      </p:sp>
    </p:spTree>
    <p:extLst>
      <p:ext uri="{BB962C8B-B14F-4D97-AF65-F5344CB8AC3E}">
        <p14:creationId xmlns:p14="http://schemas.microsoft.com/office/powerpoint/2010/main" val="1696301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1"/>
            <a:ext cx="9875519" cy="2557979"/>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page</a:t>
            </a:r>
            <a:r>
              <a:rPr lang="en-US" dirty="0">
                <a:solidFill>
                  <a:schemeClr val="dk1"/>
                </a:solidFill>
                <a:latin typeface="Calibri"/>
                <a:ea typeface="Calibri"/>
                <a:cs typeface="Calibri"/>
                <a:sym typeface="Calibri"/>
              </a:rPr>
              <a:t>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a:spcBef>
                <a:spcPts val="576"/>
              </a:spcBef>
              <a:spcAft>
                <a:spcPts val="0"/>
              </a:spcAft>
              <a:buClr>
                <a:schemeClr val="dk1"/>
              </a:buClr>
              <a:buSzPct val="100000"/>
              <a:buFont typeface="Calibri"/>
              <a:buChar char="•"/>
            </a:pPr>
            <a:r>
              <a:rPr lang="en-US" dirty="0" err="1">
                <a:solidFill>
                  <a:schemeClr val="dk1"/>
                </a:solidFill>
                <a:latin typeface="Calibri"/>
                <a:ea typeface="Calibri"/>
                <a:cs typeface="Calibri"/>
                <a:sym typeface="Calibri"/>
              </a:rPr>
              <a:t>BadgerTrap</a:t>
            </a:r>
            <a:r>
              <a:rPr lang="en-US" dirty="0">
                <a:solidFill>
                  <a:schemeClr val="dk1"/>
                </a:solidFill>
                <a:latin typeface="Calibri"/>
                <a:ea typeface="Calibri"/>
                <a:cs typeface="Calibri"/>
                <a:sym typeface="Calibri"/>
              </a:rPr>
              <a:t> </a:t>
            </a:r>
            <a:r>
              <a:rPr lang="en-US" sz="1260" i="1" dirty="0">
                <a:solidFill>
                  <a:schemeClr val="dk1"/>
                </a:solidFill>
                <a:latin typeface="Calibri"/>
                <a:ea typeface="Calibri"/>
                <a:cs typeface="Calibri"/>
                <a:sym typeface="Calibri"/>
              </a:rPr>
              <a:t>[Gandhi’14 CAN]</a:t>
            </a:r>
            <a:r>
              <a:rPr lang="en-US" dirty="0">
                <a:solidFill>
                  <a:schemeClr val="dk1"/>
                </a:solidFill>
                <a:latin typeface="Calibri"/>
                <a:ea typeface="Calibri"/>
                <a:cs typeface="Calibri"/>
                <a:sym typeface="Calibri"/>
              </a:rPr>
              <a:t>: induces fake page faults at TLB misses</a:t>
            </a:r>
          </a:p>
          <a:p>
            <a:pPr lvl="1">
              <a:spcBef>
                <a:spcPts val="504"/>
              </a:spcBef>
              <a:spcAft>
                <a:spcPts val="0"/>
              </a:spcAft>
              <a:buClr>
                <a:schemeClr val="dk1"/>
              </a:buClr>
              <a:buSzPct val="25000"/>
              <a:buNone/>
            </a:pPr>
            <a:endParaRPr dirty="0">
              <a:solidFill>
                <a:schemeClr val="dk1"/>
              </a:solidFill>
              <a:latin typeface="Calibri"/>
              <a:ea typeface="Calibri"/>
              <a:cs typeface="Calibri"/>
              <a:sym typeface="Calibri"/>
            </a:endParaRP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44</a:t>
            </a:fld>
            <a:endParaRPr lang="en-US" sz="144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218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a:spcBef>
                <a:spcPts val="576"/>
              </a:spcBef>
              <a:spcAft>
                <a:spcPts val="0"/>
              </a:spcAft>
              <a:buClr>
                <a:schemeClr val="dk1"/>
              </a:buClr>
              <a:buSzPct val="100000"/>
              <a:buFont typeface="Calibri"/>
              <a:buChar char="•"/>
            </a:pPr>
            <a:r>
              <a:rPr lang="en-US" dirty="0" err="1">
                <a:solidFill>
                  <a:schemeClr val="dk1"/>
                </a:solidFill>
                <a:latin typeface="Calibri"/>
                <a:ea typeface="Calibri"/>
                <a:cs typeface="Calibri"/>
                <a:sym typeface="Calibri"/>
              </a:rPr>
              <a:t>BadgerTrap</a:t>
            </a:r>
            <a:r>
              <a:rPr lang="en-US" dirty="0">
                <a:solidFill>
                  <a:schemeClr val="dk1"/>
                </a:solidFill>
                <a:latin typeface="Calibri"/>
                <a:ea typeface="Calibri"/>
                <a:cs typeface="Calibri"/>
                <a:sym typeface="Calibri"/>
              </a:rPr>
              <a:t> </a:t>
            </a:r>
            <a:r>
              <a:rPr lang="en-US" sz="1260" i="1" dirty="0">
                <a:solidFill>
                  <a:schemeClr val="dk1"/>
                </a:solidFill>
                <a:latin typeface="Calibri"/>
                <a:ea typeface="Calibri"/>
                <a:cs typeface="Calibri"/>
                <a:sym typeface="Calibri"/>
              </a:rPr>
              <a:t>[Gandhi’14 CAN]</a:t>
            </a:r>
            <a:r>
              <a:rPr lang="en-US" dirty="0">
                <a:solidFill>
                  <a:schemeClr val="dk1"/>
                </a:solidFill>
                <a:latin typeface="Calibri"/>
                <a:ea typeface="Calibri"/>
                <a:cs typeface="Calibri"/>
                <a:sym typeface="Calibri"/>
              </a:rPr>
              <a:t>: induces fake page faults at TLB </a:t>
            </a:r>
            <a:r>
              <a:rPr lang="en-US" dirty="0" smtClean="0">
                <a:solidFill>
                  <a:schemeClr val="dk1"/>
                </a:solidFill>
                <a:latin typeface="Calibri"/>
                <a:ea typeface="Calibri"/>
                <a:cs typeface="Calibri"/>
                <a:sym typeface="Calibri"/>
              </a:rPr>
              <a:t>misses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45</a:t>
            </a:fld>
            <a:endParaRPr lang="en-US" sz="1440">
              <a:solidFill>
                <a:schemeClr val="dk1"/>
              </a:solidFill>
              <a:latin typeface="Calibri"/>
              <a:ea typeface="Calibri"/>
              <a:cs typeface="Calibri"/>
              <a:sym typeface="Calibri"/>
            </a:endParaRPr>
          </a:p>
        </p:txBody>
      </p:sp>
      <p:sp>
        <p:nvSpPr>
          <p:cNvPr id="5"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29"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0"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1"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grpSp>
        <p:nvGrpSpPr>
          <p:cNvPr id="2" name="Group 1"/>
          <p:cNvGrpSpPr/>
          <p:nvPr/>
        </p:nvGrpSpPr>
        <p:grpSpPr>
          <a:xfrm>
            <a:off x="7372154" y="3150940"/>
            <a:ext cx="1768459" cy="2633395"/>
            <a:chOff x="7372154" y="3150940"/>
            <a:chExt cx="1768459" cy="2633395"/>
          </a:xfrm>
        </p:grpSpPr>
        <p:sp>
          <p:nvSpPr>
            <p:cNvPr id="32"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3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39"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0"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41"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4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5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5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559200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a:spcBef>
                <a:spcPts val="576"/>
              </a:spcBef>
              <a:spcAft>
                <a:spcPts val="0"/>
              </a:spcAft>
              <a:buClr>
                <a:schemeClr val="dk1"/>
              </a:buClr>
              <a:buSzPct val="100000"/>
              <a:buFont typeface="Calibri"/>
              <a:buChar char="•"/>
            </a:pPr>
            <a:r>
              <a:rPr lang="en-US" dirty="0" err="1">
                <a:solidFill>
                  <a:schemeClr val="dk1"/>
                </a:solidFill>
                <a:latin typeface="Calibri"/>
                <a:ea typeface="Calibri"/>
                <a:cs typeface="Calibri"/>
                <a:sym typeface="Calibri"/>
              </a:rPr>
              <a:t>BadgerTrap</a:t>
            </a:r>
            <a:r>
              <a:rPr lang="en-US" dirty="0">
                <a:solidFill>
                  <a:schemeClr val="dk1"/>
                </a:solidFill>
                <a:latin typeface="Calibri"/>
                <a:ea typeface="Calibri"/>
                <a:cs typeface="Calibri"/>
                <a:sym typeface="Calibri"/>
              </a:rPr>
              <a:t> </a:t>
            </a:r>
            <a:r>
              <a:rPr lang="en-US" sz="1260" i="1" dirty="0">
                <a:solidFill>
                  <a:schemeClr val="dk1"/>
                </a:solidFill>
                <a:latin typeface="Calibri"/>
                <a:ea typeface="Calibri"/>
                <a:cs typeface="Calibri"/>
                <a:sym typeface="Calibri"/>
              </a:rPr>
              <a:t>[Gandhi’14 CAN]</a:t>
            </a:r>
            <a:r>
              <a:rPr lang="en-US" dirty="0">
                <a:solidFill>
                  <a:schemeClr val="dk1"/>
                </a:solidFill>
                <a:latin typeface="Calibri"/>
                <a:ea typeface="Calibri"/>
                <a:cs typeface="Calibri"/>
                <a:sym typeface="Calibri"/>
              </a:rPr>
              <a:t>: induces fake page faults at TLB </a:t>
            </a:r>
            <a:r>
              <a:rPr lang="en-US" dirty="0" smtClean="0">
                <a:solidFill>
                  <a:schemeClr val="dk1"/>
                </a:solidFill>
                <a:latin typeface="Calibri"/>
                <a:ea typeface="Calibri"/>
                <a:cs typeface="Calibri"/>
                <a:sym typeface="Calibri"/>
              </a:rPr>
              <a:t>misses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46</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38"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2"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3"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4"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5" name="Group 44"/>
          <p:cNvGrpSpPr/>
          <p:nvPr/>
        </p:nvGrpSpPr>
        <p:grpSpPr>
          <a:xfrm>
            <a:off x="7372154" y="3150940"/>
            <a:ext cx="1768459" cy="2633395"/>
            <a:chOff x="7372154" y="3150940"/>
            <a:chExt cx="1768459" cy="2633395"/>
          </a:xfrm>
        </p:grpSpPr>
        <p:sp>
          <p:nvSpPr>
            <p:cNvPr id="46"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7"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2"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3"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4"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5"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7"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5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09743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a:spcBef>
                <a:spcPts val="576"/>
              </a:spcBef>
              <a:spcAft>
                <a:spcPts val="0"/>
              </a:spcAft>
              <a:buClr>
                <a:schemeClr val="dk1"/>
              </a:buClr>
              <a:buSzPct val="100000"/>
              <a:buFont typeface="Calibri"/>
              <a:buChar char="•"/>
            </a:pPr>
            <a:r>
              <a:rPr lang="en-US" dirty="0" err="1">
                <a:solidFill>
                  <a:schemeClr val="dk1"/>
                </a:solidFill>
                <a:latin typeface="Calibri"/>
                <a:ea typeface="Calibri"/>
                <a:cs typeface="Calibri"/>
                <a:sym typeface="Calibri"/>
              </a:rPr>
              <a:t>BadgerTrap</a:t>
            </a:r>
            <a:r>
              <a:rPr lang="en-US" dirty="0">
                <a:solidFill>
                  <a:schemeClr val="dk1"/>
                </a:solidFill>
                <a:latin typeface="Calibri"/>
                <a:ea typeface="Calibri"/>
                <a:cs typeface="Calibri"/>
                <a:sym typeface="Calibri"/>
              </a:rPr>
              <a:t> </a:t>
            </a:r>
            <a:r>
              <a:rPr lang="en-US" sz="1260" i="1" dirty="0">
                <a:solidFill>
                  <a:schemeClr val="dk1"/>
                </a:solidFill>
                <a:latin typeface="Calibri"/>
                <a:ea typeface="Calibri"/>
                <a:cs typeface="Calibri"/>
                <a:sym typeface="Calibri"/>
              </a:rPr>
              <a:t>[Gandhi’14 CAN]</a:t>
            </a:r>
            <a:r>
              <a:rPr lang="en-US" dirty="0">
                <a:solidFill>
                  <a:schemeClr val="dk1"/>
                </a:solidFill>
                <a:latin typeface="Calibri"/>
                <a:ea typeface="Calibri"/>
                <a:cs typeface="Calibri"/>
                <a:sym typeface="Calibri"/>
              </a:rPr>
              <a:t>: induces fake page faults at TLB </a:t>
            </a:r>
            <a:r>
              <a:rPr lang="en-US" dirty="0" smtClean="0">
                <a:solidFill>
                  <a:schemeClr val="dk1"/>
                </a:solidFill>
                <a:latin typeface="Calibri"/>
                <a:ea typeface="Calibri"/>
                <a:cs typeface="Calibri"/>
                <a:sym typeface="Calibri"/>
              </a:rPr>
              <a:t>misses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47</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a:solidFill>
                  <a:srgbClr val="000000"/>
                </a:solidFill>
                <a:latin typeface="Arial"/>
                <a:ea typeface="Arial"/>
                <a:cs typeface="Arial"/>
                <a:sym typeface="Arial"/>
              </a:rPr>
              <a:t>1. </a:t>
            </a:r>
            <a:r>
              <a:rPr lang="en-US" dirty="0" smtClean="0">
                <a:solidFill>
                  <a:srgbClr val="000000"/>
                </a:solidFill>
                <a:latin typeface="Arial"/>
                <a:ea typeface="Arial"/>
                <a:cs typeface="Arial"/>
                <a:sym typeface="Arial"/>
              </a:rPr>
              <a:t>Un-poison PTE</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sp>
        <p:nvSpPr>
          <p:cNvPr id="42"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3"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4"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5"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6" name="Group 45"/>
          <p:cNvGrpSpPr/>
          <p:nvPr/>
        </p:nvGrpSpPr>
        <p:grpSpPr>
          <a:xfrm>
            <a:off x="7372154" y="3150940"/>
            <a:ext cx="1768459" cy="2633395"/>
            <a:chOff x="7372154" y="3150940"/>
            <a:chExt cx="1768459" cy="2633395"/>
          </a:xfrm>
        </p:grpSpPr>
        <p:sp>
          <p:nvSpPr>
            <p:cNvPr id="47"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2"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3"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4"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5"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7"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8"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0"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1"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2"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42098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a:spcBef>
                <a:spcPts val="576"/>
              </a:spcBef>
              <a:spcAft>
                <a:spcPts val="0"/>
              </a:spcAft>
              <a:buClr>
                <a:schemeClr val="dk1"/>
              </a:buClr>
              <a:buSzPct val="100000"/>
              <a:buFont typeface="Calibri"/>
              <a:buChar char="•"/>
            </a:pPr>
            <a:r>
              <a:rPr lang="en-US" dirty="0" err="1">
                <a:solidFill>
                  <a:schemeClr val="dk1"/>
                </a:solidFill>
                <a:latin typeface="Calibri"/>
                <a:ea typeface="Calibri"/>
                <a:cs typeface="Calibri"/>
                <a:sym typeface="Calibri"/>
              </a:rPr>
              <a:t>BadgerTrap</a:t>
            </a:r>
            <a:r>
              <a:rPr lang="en-US" dirty="0">
                <a:solidFill>
                  <a:schemeClr val="dk1"/>
                </a:solidFill>
                <a:latin typeface="Calibri"/>
                <a:ea typeface="Calibri"/>
                <a:cs typeface="Calibri"/>
                <a:sym typeface="Calibri"/>
              </a:rPr>
              <a:t> </a:t>
            </a:r>
            <a:r>
              <a:rPr lang="en-US" sz="1260" i="1" dirty="0">
                <a:solidFill>
                  <a:schemeClr val="dk1"/>
                </a:solidFill>
                <a:latin typeface="Calibri"/>
                <a:ea typeface="Calibri"/>
                <a:cs typeface="Calibri"/>
                <a:sym typeface="Calibri"/>
              </a:rPr>
              <a:t>[Gandhi’14 CAN]</a:t>
            </a:r>
            <a:r>
              <a:rPr lang="en-US" dirty="0">
                <a:solidFill>
                  <a:schemeClr val="dk1"/>
                </a:solidFill>
                <a:latin typeface="Calibri"/>
                <a:ea typeface="Calibri"/>
                <a:cs typeface="Calibri"/>
                <a:sym typeface="Calibri"/>
              </a:rPr>
              <a:t>: induces fake page faults at TLB </a:t>
            </a:r>
            <a:r>
              <a:rPr lang="en-US" dirty="0" smtClean="0">
                <a:solidFill>
                  <a:schemeClr val="dk1"/>
                </a:solidFill>
                <a:latin typeface="Calibri"/>
                <a:ea typeface="Calibri"/>
                <a:cs typeface="Calibri"/>
                <a:sym typeface="Calibri"/>
              </a:rPr>
              <a:t>misses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48</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5965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a:spcBef>
                <a:spcPts val="576"/>
              </a:spcBef>
              <a:spcAft>
                <a:spcPts val="0"/>
              </a:spcAft>
              <a:buClr>
                <a:schemeClr val="dk1"/>
              </a:buClr>
              <a:buSzPct val="100000"/>
              <a:buFont typeface="Calibri"/>
              <a:buChar char="•"/>
            </a:pPr>
            <a:r>
              <a:rPr lang="en-US" dirty="0" err="1">
                <a:solidFill>
                  <a:schemeClr val="dk1"/>
                </a:solidFill>
                <a:latin typeface="Calibri"/>
                <a:ea typeface="Calibri"/>
                <a:cs typeface="Calibri"/>
                <a:sym typeface="Calibri"/>
              </a:rPr>
              <a:t>BadgerTrap</a:t>
            </a:r>
            <a:r>
              <a:rPr lang="en-US" dirty="0">
                <a:solidFill>
                  <a:schemeClr val="dk1"/>
                </a:solidFill>
                <a:latin typeface="Calibri"/>
                <a:ea typeface="Calibri"/>
                <a:cs typeface="Calibri"/>
                <a:sym typeface="Calibri"/>
              </a:rPr>
              <a:t> </a:t>
            </a:r>
            <a:r>
              <a:rPr lang="en-US" sz="1260" i="1" dirty="0">
                <a:solidFill>
                  <a:schemeClr val="dk1"/>
                </a:solidFill>
                <a:latin typeface="Calibri"/>
                <a:ea typeface="Calibri"/>
                <a:cs typeface="Calibri"/>
                <a:sym typeface="Calibri"/>
              </a:rPr>
              <a:t>[Gandhi’14 CAN]</a:t>
            </a:r>
            <a:r>
              <a:rPr lang="en-US" dirty="0">
                <a:solidFill>
                  <a:schemeClr val="dk1"/>
                </a:solidFill>
                <a:latin typeface="Calibri"/>
                <a:ea typeface="Calibri"/>
                <a:cs typeface="Calibri"/>
                <a:sym typeface="Calibri"/>
              </a:rPr>
              <a:t>: induces fake page faults at TLB </a:t>
            </a:r>
            <a:r>
              <a:rPr lang="en-US" dirty="0" smtClean="0">
                <a:solidFill>
                  <a:schemeClr val="dk1"/>
                </a:solidFill>
                <a:latin typeface="Calibri"/>
                <a:ea typeface="Calibri"/>
                <a:cs typeface="Calibri"/>
                <a:sym typeface="Calibri"/>
              </a:rPr>
              <a:t>misses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49</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smtClean="0">
                <a:solidFill>
                  <a:srgbClr val="FFFFFF"/>
                </a:solidFill>
                <a:latin typeface="Arial"/>
                <a:ea typeface="Arial"/>
                <a:cs typeface="Arial"/>
                <a:sym typeface="Arial"/>
              </a:rPr>
              <a:t>3</a:t>
            </a:r>
            <a:endParaRPr lang="en-US" sz="1260" b="1" dirty="0">
              <a:solidFill>
                <a:srgbClr val="FFFFFF"/>
              </a:solidFill>
              <a:latin typeface="Arial"/>
              <a:ea typeface="Arial"/>
              <a:cs typeface="Arial"/>
              <a:sym typeface="Arial"/>
            </a:endParaRP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r>
              <a:rPr lang="en-US" dirty="0" smtClean="0">
                <a:solidFill>
                  <a:srgbClr val="000000"/>
                </a:solidFill>
                <a:latin typeface="Arial"/>
                <a:ea typeface="Arial"/>
                <a:cs typeface="Arial"/>
                <a:sym typeface="Arial"/>
              </a:rPr>
              <a:t>3. Re-poison PTE</a:t>
            </a: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707113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graphicFrame>
        <p:nvGraphicFramePr>
          <p:cNvPr id="6" name="Table 5"/>
          <p:cNvGraphicFramePr>
            <a:graphicFrameLocks noGrp="1"/>
          </p:cNvGraphicFramePr>
          <p:nvPr>
            <p:extLst>
              <p:ext uri="{D42A27DB-BD31-4B8C-83A1-F6EECF244321}">
                <p14:modId xmlns:p14="http://schemas.microsoft.com/office/powerpoint/2010/main" val="1263042776"/>
              </p:ext>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GDDR / HBM</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LPDDR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
        <p:nvSpPr>
          <p:cNvPr id="12" name="Rounded Rectangle 11"/>
          <p:cNvSpPr/>
          <p:nvPr/>
        </p:nvSpPr>
        <p:spPr bwMode="auto">
          <a:xfrm>
            <a:off x="100737" y="1187505"/>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cxnSp>
        <p:nvCxnSpPr>
          <p:cNvPr id="14" name="Straight Arrow Connector 13"/>
          <p:cNvCxnSpPr/>
          <p:nvPr/>
        </p:nvCxnSpPr>
        <p:spPr bwMode="auto">
          <a:xfrm>
            <a:off x="548640" y="1581684"/>
            <a:ext cx="1039936" cy="12770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V="1">
            <a:off x="548640" y="3423792"/>
            <a:ext cx="1163923" cy="7021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6" name="Rounded Rectangle 15"/>
          <p:cNvSpPr/>
          <p:nvPr/>
        </p:nvSpPr>
        <p:spPr bwMode="auto">
          <a:xfrm>
            <a:off x="92988" y="412136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Cheaper slower memory</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Rounded Rectangle 18"/>
          <p:cNvSpPr/>
          <p:nvPr/>
        </p:nvSpPr>
        <p:spPr bwMode="auto">
          <a:xfrm>
            <a:off x="5194384" y="2779288"/>
            <a:ext cx="849828"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0" name="Rounded Rectangle 19"/>
          <p:cNvSpPr/>
          <p:nvPr/>
        </p:nvSpPr>
        <p:spPr bwMode="auto">
          <a:xfrm>
            <a:off x="3462582" y="3154178"/>
            <a:ext cx="10099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4</a:t>
            </a:r>
            <a:r>
              <a:rPr kumimoji="0" lang="en-US" sz="2400" b="1" i="0" u="none" strike="noStrike" cap="none" normalizeH="0" baseline="0" dirty="0" smtClean="0">
                <a:ln>
                  <a:noFill/>
                </a:ln>
                <a:solidFill>
                  <a:schemeClr val="tx1"/>
                </a:solidFill>
                <a:effectLst/>
                <a:latin typeface="Calibri" charset="0"/>
                <a:ea typeface="Calibri" charset="0"/>
                <a:cs typeface="Calibri" charset="0"/>
              </a:rPr>
              <a:t>-10x</a:t>
            </a:r>
          </a:p>
        </p:txBody>
      </p:sp>
      <p:sp>
        <p:nvSpPr>
          <p:cNvPr id="21" name="Rounded Rectangle 20"/>
          <p:cNvSpPr/>
          <p:nvPr/>
        </p:nvSpPr>
        <p:spPr bwMode="auto">
          <a:xfrm>
            <a:off x="6474423" y="315527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x/2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3" name="Rounded Rectangle 22"/>
          <p:cNvSpPr/>
          <p:nvPr/>
        </p:nvSpPr>
        <p:spPr bwMode="auto">
          <a:xfrm>
            <a:off x="8335509" y="3587858"/>
            <a:ext cx="96347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x/2</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24" name="Straight Arrow Connector 23"/>
          <p:cNvCxnSpPr/>
          <p:nvPr/>
        </p:nvCxnSpPr>
        <p:spPr bwMode="auto">
          <a:xfrm flipH="1" flipV="1">
            <a:off x="2655634" y="3784947"/>
            <a:ext cx="2768774" cy="49755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Rounded Rectangle 21"/>
          <p:cNvSpPr/>
          <p:nvPr/>
        </p:nvSpPr>
        <p:spPr bwMode="auto">
          <a:xfrm>
            <a:off x="5061485" y="4282506"/>
            <a:ext cx="280261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Low power memory</a:t>
            </a:r>
          </a:p>
        </p:txBody>
      </p:sp>
    </p:spTree>
    <p:extLst>
      <p:ext uri="{BB962C8B-B14F-4D97-AF65-F5344CB8AC3E}">
        <p14:creationId xmlns:p14="http://schemas.microsoft.com/office/powerpoint/2010/main" val="650042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20" grpId="0" animBg="1"/>
      <p:bldP spid="21" grpId="0" animBg="1"/>
      <p:bldP spid="23" grpId="0" animBg="1"/>
      <p:bldP spid="2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a:latin typeface="Calibri"/>
                <a:ea typeface="Calibri"/>
                <a:cs typeface="Calibri"/>
                <a:sym typeface="Calibri"/>
              </a:rPr>
              <a:t>Evaluation platform</a:t>
            </a:r>
          </a:p>
        </p:txBody>
      </p:sp>
      <p:sp>
        <p:nvSpPr>
          <p:cNvPr id="670" name="Shape 670"/>
          <p:cNvSpPr txBox="1">
            <a:spLocks noGrp="1"/>
          </p:cNvSpPr>
          <p:nvPr>
            <p:ph type="body" idx="1"/>
          </p:nvPr>
        </p:nvSpPr>
        <p:spPr>
          <a:xfrm>
            <a:off x="548641" y="1097280"/>
            <a:ext cx="9875519" cy="4279230"/>
          </a:xfrm>
          <a:prstGeom prst="rect">
            <a:avLst/>
          </a:prstGeom>
          <a:noFill/>
          <a:ln>
            <a:noFill/>
          </a:ln>
        </p:spPr>
        <p:txBody>
          <a:bodyPr lIns="82283" tIns="41130" rIns="82283" bIns="41130" anchor="t" anchorCtr="0">
            <a:noAutofit/>
          </a:bodyPr>
          <a:lstStyle/>
          <a:p>
            <a:pPr>
              <a:spcBef>
                <a:spcPts val="0"/>
              </a:spcBef>
            </a:pPr>
            <a:r>
              <a:rPr lang="en-US" dirty="0" smtClean="0"/>
              <a:t>72</a:t>
            </a:r>
            <a:r>
              <a:rPr lang="en-US" dirty="0">
                <a:solidFill>
                  <a:schemeClr val="dk1"/>
                </a:solidFill>
                <a:latin typeface="Calibri"/>
                <a:ea typeface="Calibri"/>
                <a:cs typeface="Calibri"/>
                <a:sym typeface="Calibri"/>
              </a:rPr>
              <a:t>-core (HT), </a:t>
            </a:r>
            <a:r>
              <a:rPr lang="fr-FR" dirty="0" smtClean="0"/>
              <a:t>Intel Xeon E5-2699 v3, </a:t>
            </a:r>
            <a:r>
              <a:rPr lang="en-US" dirty="0">
                <a:solidFill>
                  <a:schemeClr val="dk1"/>
                </a:solidFill>
                <a:latin typeface="Calibri"/>
                <a:ea typeface="Calibri"/>
                <a:cs typeface="Calibri"/>
                <a:sym typeface="Calibri"/>
              </a:rPr>
              <a:t>Linux 4.5</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Control groups: resource isolation of client and server threads</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Split randomly selected </a:t>
            </a:r>
            <a:r>
              <a:rPr lang="en-US" dirty="0"/>
              <a:t>5</a:t>
            </a:r>
            <a:r>
              <a:rPr lang="en-US" dirty="0">
                <a:solidFill>
                  <a:schemeClr val="dk1"/>
                </a:solidFill>
                <a:latin typeface="Calibri"/>
                <a:ea typeface="Calibri"/>
                <a:cs typeface="Calibri"/>
                <a:sym typeface="Calibri"/>
              </a:rPr>
              <a:t>% pages, scan period = 10 seconds</a:t>
            </a: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71" name="Shape 671"/>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50</a:t>
            </a:fld>
            <a:endParaRPr lang="en-US" sz="1440">
              <a:solidFill>
                <a:schemeClr val="dk1"/>
              </a:solidFill>
              <a:latin typeface="Calibri"/>
              <a:ea typeface="Calibri"/>
              <a:cs typeface="Calibri"/>
              <a:sym typeface="Calibri"/>
            </a:endParaRPr>
          </a:p>
        </p:txBody>
      </p:sp>
      <p:grpSp>
        <p:nvGrpSpPr>
          <p:cNvPr id="672" name="Shape 672"/>
          <p:cNvGrpSpPr/>
          <p:nvPr/>
        </p:nvGrpSpPr>
        <p:grpSpPr>
          <a:xfrm>
            <a:off x="1988820" y="2815516"/>
            <a:ext cx="7200900" cy="3291029"/>
            <a:chOff x="2209800" y="3128350"/>
            <a:chExt cx="8001000" cy="3656699"/>
          </a:xfrm>
        </p:grpSpPr>
        <p:grpSp>
          <p:nvGrpSpPr>
            <p:cNvPr id="673" name="Shape 673"/>
            <p:cNvGrpSpPr/>
            <p:nvPr/>
          </p:nvGrpSpPr>
          <p:grpSpPr>
            <a:xfrm>
              <a:off x="2209800" y="3128350"/>
              <a:ext cx="8001000" cy="3656699"/>
              <a:chOff x="2209800" y="3052150"/>
              <a:chExt cx="8001000" cy="3656699"/>
            </a:xfrm>
          </p:grpSpPr>
          <p:grpSp>
            <p:nvGrpSpPr>
              <p:cNvPr id="674" name="Shape 674"/>
              <p:cNvGrpSpPr/>
              <p:nvPr/>
            </p:nvGrpSpPr>
            <p:grpSpPr>
              <a:xfrm>
                <a:off x="2209800" y="3052150"/>
                <a:ext cx="3124199" cy="3656699"/>
                <a:chOff x="2743200" y="2823550"/>
                <a:chExt cx="3124199" cy="3656699"/>
              </a:xfrm>
            </p:grpSpPr>
            <p:sp>
              <p:nvSpPr>
                <p:cNvPr id="675" name="Shape 675"/>
                <p:cNvSpPr/>
                <p:nvPr/>
              </p:nvSpPr>
              <p:spPr>
                <a:xfrm>
                  <a:off x="274320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Socket-1</a:t>
                  </a:r>
                </a:p>
              </p:txBody>
            </p:sp>
            <p:sp>
              <p:nvSpPr>
                <p:cNvPr id="676" name="Shape 676"/>
                <p:cNvSpPr/>
                <p:nvPr/>
              </p:nvSpPr>
              <p:spPr>
                <a:xfrm>
                  <a:off x="2895600" y="2895600"/>
                  <a:ext cx="2819400" cy="1701142"/>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Application-server</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inside VM</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(kvm, 8 cores)</a:t>
                  </a:r>
                </a:p>
              </p:txBody>
            </p:sp>
            <p:sp>
              <p:nvSpPr>
                <p:cNvPr id="677" name="Shape 677"/>
                <p:cNvSpPr/>
                <p:nvPr/>
              </p:nvSpPr>
              <p:spPr>
                <a:xfrm>
                  <a:off x="3559398" y="5167989"/>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grpSp>
            <p:nvGrpSpPr>
              <p:cNvPr id="678" name="Shape 678"/>
              <p:cNvGrpSpPr/>
              <p:nvPr/>
            </p:nvGrpSpPr>
            <p:grpSpPr>
              <a:xfrm>
                <a:off x="7086600" y="3052150"/>
                <a:ext cx="3124199" cy="3656699"/>
                <a:chOff x="6646570" y="2823550"/>
                <a:chExt cx="3124199" cy="3656699"/>
              </a:xfrm>
            </p:grpSpPr>
            <p:sp>
              <p:nvSpPr>
                <p:cNvPr id="679" name="Shape 679"/>
                <p:cNvSpPr/>
                <p:nvPr/>
              </p:nvSpPr>
              <p:spPr>
                <a:xfrm>
                  <a:off x="664657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Socket-2</a:t>
                  </a:r>
                </a:p>
              </p:txBody>
            </p:sp>
            <p:sp>
              <p:nvSpPr>
                <p:cNvPr id="680" name="Shape 680"/>
                <p:cNvSpPr/>
                <p:nvPr/>
              </p:nvSpPr>
              <p:spPr>
                <a:xfrm>
                  <a:off x="6798971" y="2895600"/>
                  <a:ext cx="2819400" cy="1701139"/>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Client /</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Load generator</a:t>
                  </a:r>
                </a:p>
              </p:txBody>
            </p:sp>
            <p:sp>
              <p:nvSpPr>
                <p:cNvPr id="681" name="Shape 681"/>
                <p:cNvSpPr/>
                <p:nvPr/>
              </p:nvSpPr>
              <p:spPr>
                <a:xfrm>
                  <a:off x="7462770" y="5181600"/>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sp>
            <p:nvSpPr>
              <p:cNvPr id="682" name="Shape 682"/>
              <p:cNvSpPr/>
              <p:nvPr/>
            </p:nvSpPr>
            <p:spPr>
              <a:xfrm>
                <a:off x="5333998" y="4825342"/>
                <a:ext cx="1752600" cy="5087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QPI</a:t>
                </a:r>
              </a:p>
            </p:txBody>
          </p:sp>
          <p:sp>
            <p:nvSpPr>
              <p:cNvPr id="683" name="Shape 683"/>
              <p:cNvSpPr/>
              <p:nvPr/>
            </p:nvSpPr>
            <p:spPr>
              <a:xfrm rot="5400000">
                <a:off x="3508498" y="4942642"/>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sp>
            <p:nvSpPr>
              <p:cNvPr id="684" name="Shape 684"/>
              <p:cNvSpPr/>
              <p:nvPr/>
            </p:nvSpPr>
            <p:spPr>
              <a:xfrm rot="5400000">
                <a:off x="8363156" y="4953685"/>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grpSp>
        <p:sp>
          <p:nvSpPr>
            <p:cNvPr id="685" name="Shape 685"/>
            <p:cNvSpPr txBox="1"/>
            <p:nvPr/>
          </p:nvSpPr>
          <p:spPr>
            <a:xfrm>
              <a:off x="3501551" y="4614446"/>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sp>
          <p:nvSpPr>
            <p:cNvPr id="686" name="Shape 686"/>
            <p:cNvSpPr txBox="1"/>
            <p:nvPr/>
          </p:nvSpPr>
          <p:spPr>
            <a:xfrm>
              <a:off x="8329625" y="4595480"/>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grpSp>
    </p:spTree>
    <p:extLst>
      <p:ext uri="{BB962C8B-B14F-4D97-AF65-F5344CB8AC3E}">
        <p14:creationId xmlns:p14="http://schemas.microsoft.com/office/powerpoint/2010/main" val="25815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txBox="1">
            <a:spLocks noGrp="1"/>
          </p:cNvSpPr>
          <p:nvPr>
            <p:ph type="title"/>
          </p:nvPr>
        </p:nvSpPr>
        <p:spPr>
          <a:xfrm>
            <a:off x="548641" y="411481"/>
            <a:ext cx="9875519" cy="617219"/>
          </a:xfrm>
          <a:prstGeom prst="rect">
            <a:avLst/>
          </a:prstGeom>
          <a:noFill/>
          <a:ln>
            <a:noFill/>
          </a:ln>
        </p:spPr>
        <p:txBody>
          <a:bodyPr vert="horz" wrap="square" lIns="82283" tIns="82283" rIns="82283" bIns="82283"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a:solidFill>
                  <a:srgbClr val="000066"/>
                </a:solidFill>
                <a:latin typeface="Calibri"/>
                <a:ea typeface="Calibri"/>
                <a:cs typeface="Calibri"/>
                <a:sym typeface="Calibri"/>
              </a:rPr>
              <a:t>Applications</a:t>
            </a:r>
          </a:p>
        </p:txBody>
      </p:sp>
      <p:sp>
        <p:nvSpPr>
          <p:cNvPr id="824" name="Shape 824"/>
          <p:cNvSpPr txBox="1">
            <a:spLocks noGrp="1"/>
          </p:cNvSpPr>
          <p:nvPr>
            <p:ph type="sldNum" idx="4294967295"/>
          </p:nvPr>
        </p:nvSpPr>
        <p:spPr>
          <a:xfrm>
            <a:off x="10424161" y="5897881"/>
            <a:ext cx="548639" cy="274319"/>
          </a:xfrm>
          <a:prstGeom prst="rect">
            <a:avLst/>
          </a:prstGeom>
          <a:noFill/>
          <a:ln>
            <a:noFill/>
          </a:ln>
        </p:spPr>
        <p:txBody>
          <a:bodyPr lIns="82283" tIns="41130" rIns="82283" bIns="41130" anchor="t" anchorCtr="0">
            <a:noAutofit/>
          </a:bodyPr>
          <a:lstStyle/>
          <a:p>
            <a:pPr>
              <a:spcBef>
                <a:spcPts val="0"/>
              </a:spcBef>
              <a:spcAft>
                <a:spcPts val="0"/>
              </a:spcAft>
              <a:buClr>
                <a:srgbClr val="000000"/>
              </a:buClr>
              <a:buSzPct val="25000"/>
            </a:pPr>
            <a:fld id="{00000000-1234-1234-1234-123412341234}" type="slidenum">
              <a:rPr lang="en-US" sz="1260">
                <a:solidFill>
                  <a:srgbClr val="000000"/>
                </a:solidFill>
                <a:latin typeface="Arial"/>
                <a:ea typeface="Arial"/>
                <a:cs typeface="Arial"/>
                <a:sym typeface="Arial"/>
              </a:rPr>
              <a:pPr>
                <a:spcBef>
                  <a:spcPts val="0"/>
                </a:spcBef>
                <a:spcAft>
                  <a:spcPts val="0"/>
                </a:spcAft>
                <a:buClr>
                  <a:srgbClr val="000000"/>
                </a:buClr>
                <a:buSzPct val="25000"/>
              </a:pPr>
              <a:t>51</a:t>
            </a:fld>
            <a:endParaRPr lang="en-US" sz="1260">
              <a:solidFill>
                <a:srgbClr val="000000"/>
              </a:solidFill>
              <a:latin typeface="Arial"/>
              <a:ea typeface="Arial"/>
              <a:cs typeface="Arial"/>
              <a:sym typeface="Arial"/>
            </a:endParaRPr>
          </a:p>
        </p:txBody>
      </p:sp>
      <p:sp>
        <p:nvSpPr>
          <p:cNvPr id="825" name="Shape 825"/>
          <p:cNvSpPr/>
          <p:nvPr/>
        </p:nvSpPr>
        <p:spPr>
          <a:xfrm>
            <a:off x="1075141" y="1206045"/>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TPC-C on MySQL</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Online transaction processing (OLTP) benchmark</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Fulfill customer orders to supply products from a company, widely used app</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5 transaction (new-order + payment ~ 85%), write-intensive, file I/O heavy</a:t>
            </a:r>
          </a:p>
        </p:txBody>
      </p:sp>
      <p:sp>
        <p:nvSpPr>
          <p:cNvPr id="826" name="Shape 826"/>
          <p:cNvSpPr/>
          <p:nvPr/>
        </p:nvSpPr>
        <p:spPr>
          <a:xfrm>
            <a:off x="1067648" y="2831738"/>
            <a:ext cx="9349019" cy="137538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Cassandra</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database, wide-column with variable number of fields per key</a:t>
            </a:r>
          </a:p>
          <a:p>
            <a:pPr marL="411480" indent="-342900">
              <a:spcBef>
                <a:spcPts val="0"/>
              </a:spcBef>
              <a:spcAft>
                <a:spcPts val="0"/>
              </a:spcAft>
              <a:buClr>
                <a:schemeClr val="dk1"/>
              </a:buClr>
              <a:buSzPct val="100000"/>
              <a:buFont typeface="Calibri"/>
              <a:buChar char="●"/>
            </a:pPr>
            <a:r>
              <a:rPr lang="en-US" sz="2160" dirty="0">
                <a:solidFill>
                  <a:schemeClr val="dk1"/>
                </a:solidFill>
                <a:latin typeface="Calibri"/>
                <a:ea typeface="Calibri"/>
                <a:cs typeface="Calibri"/>
                <a:sym typeface="Calibri"/>
              </a:rPr>
              <a:t>Netflix is one of the biggest users, </a:t>
            </a:r>
            <a:r>
              <a:rPr lang="en-US" sz="2160" dirty="0" err="1">
                <a:solidFill>
                  <a:schemeClr val="dk1"/>
                </a:solidFill>
                <a:latin typeface="Calibri"/>
                <a:ea typeface="Calibri"/>
                <a:cs typeface="Calibri"/>
                <a:sym typeface="Calibri"/>
              </a:rPr>
              <a:t>AppScale</a:t>
            </a:r>
            <a:r>
              <a:rPr lang="en-US" sz="2160" dirty="0">
                <a:solidFill>
                  <a:schemeClr val="dk1"/>
                </a:solidFill>
                <a:latin typeface="Calibri"/>
                <a:ea typeface="Calibri"/>
                <a:cs typeface="Calibri"/>
                <a:sym typeface="Calibri"/>
              </a:rPr>
              <a:t>, Wikimedia, Apple, and any more</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File I/O heavy, compacts its </a:t>
            </a:r>
            <a:r>
              <a:rPr lang="en-US" sz="2160" dirty="0" err="1">
                <a:solidFill>
                  <a:srgbClr val="000000"/>
                </a:solidFill>
                <a:latin typeface="Calibri"/>
                <a:ea typeface="Calibri"/>
                <a:cs typeface="Calibri"/>
                <a:sym typeface="Calibri"/>
              </a:rPr>
              <a:t>SSTables</a:t>
            </a:r>
            <a:r>
              <a:rPr lang="en-US" sz="2160" dirty="0">
                <a:solidFill>
                  <a:srgbClr val="000000"/>
                </a:solidFill>
                <a:latin typeface="Calibri"/>
                <a:ea typeface="Calibri"/>
                <a:cs typeface="Calibri"/>
                <a:sym typeface="Calibri"/>
              </a:rPr>
              <a:t> data structure on disk</a:t>
            </a:r>
          </a:p>
        </p:txBody>
      </p:sp>
      <p:sp>
        <p:nvSpPr>
          <p:cNvPr id="827" name="Shape 827"/>
          <p:cNvSpPr/>
          <p:nvPr/>
        </p:nvSpPr>
        <p:spPr>
          <a:xfrm>
            <a:off x="1075141" y="4457430"/>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err="1">
                <a:solidFill>
                  <a:srgbClr val="000000"/>
                </a:solidFill>
                <a:latin typeface="Calibri"/>
                <a:ea typeface="Calibri"/>
                <a:cs typeface="Calibri"/>
                <a:sym typeface="Calibri"/>
              </a:rPr>
              <a:t>Redis</a:t>
            </a:r>
            <a:endParaRPr lang="en-US" sz="2160" b="1" dirty="0">
              <a:solidFill>
                <a:srgbClr val="000000"/>
              </a:solidFill>
              <a:latin typeface="Calibri"/>
              <a:ea typeface="Calibri"/>
              <a:cs typeface="Calibri"/>
              <a:sym typeface="Calibri"/>
            </a:endParaRP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based single-threaded key-value store, in-memory database</a:t>
            </a:r>
          </a:p>
          <a:p>
            <a:pPr marL="411480" indent="-342900">
              <a:spcBef>
                <a:spcPts val="0"/>
              </a:spcBef>
              <a:spcAft>
                <a:spcPts val="0"/>
              </a:spcAft>
              <a:buClr>
                <a:srgbClr val="000000"/>
              </a:buClr>
              <a:buSzPct val="100000"/>
              <a:buFont typeface="Calibri"/>
              <a:buChar char="●"/>
            </a:pPr>
            <a:r>
              <a:rPr lang="en-US" sz="2160" dirty="0" err="1">
                <a:solidFill>
                  <a:srgbClr val="000000"/>
                </a:solidFill>
                <a:latin typeface="Calibri"/>
                <a:ea typeface="Calibri"/>
                <a:cs typeface="Calibri"/>
                <a:sym typeface="Calibri"/>
              </a:rPr>
              <a:t>Github</a:t>
            </a:r>
            <a:r>
              <a:rPr lang="en-US" sz="2160" dirty="0">
                <a:solidFill>
                  <a:srgbClr val="000000"/>
                </a:solidFill>
                <a:latin typeface="Calibri"/>
                <a:ea typeface="Calibri"/>
                <a:cs typeface="Calibri"/>
                <a:sym typeface="Calibri"/>
              </a:rPr>
              <a:t>, Twitter, Pinterest, Snapchat, and many more users</a:t>
            </a:r>
          </a:p>
        </p:txBody>
      </p:sp>
      <p:pic>
        <p:nvPicPr>
          <p:cNvPr id="828" name="Shape 828"/>
          <p:cNvPicPr preferRelativeResize="0"/>
          <p:nvPr/>
        </p:nvPicPr>
        <p:blipFill rotWithShape="1">
          <a:blip r:embed="rId3">
            <a:alphaModFix/>
          </a:blip>
          <a:srcRect/>
          <a:stretch/>
        </p:blipFill>
        <p:spPr>
          <a:xfrm rot="-5400000">
            <a:off x="58701" y="1534027"/>
            <a:ext cx="1207269" cy="617219"/>
          </a:xfrm>
          <a:prstGeom prst="rect">
            <a:avLst/>
          </a:prstGeom>
          <a:noFill/>
          <a:ln>
            <a:noFill/>
          </a:ln>
        </p:spPr>
      </p:pic>
      <p:pic>
        <p:nvPicPr>
          <p:cNvPr id="829" name="Shape 829"/>
          <p:cNvPicPr preferRelativeResize="0"/>
          <p:nvPr/>
        </p:nvPicPr>
        <p:blipFill rotWithShape="1">
          <a:blip r:embed="rId4">
            <a:alphaModFix/>
          </a:blip>
          <a:srcRect/>
          <a:stretch/>
        </p:blipFill>
        <p:spPr>
          <a:xfrm rot="-5400000">
            <a:off x="63352" y="3092725"/>
            <a:ext cx="1167209" cy="782393"/>
          </a:xfrm>
          <a:prstGeom prst="rect">
            <a:avLst/>
          </a:prstGeom>
          <a:noFill/>
          <a:ln>
            <a:noFill/>
          </a:ln>
        </p:spPr>
      </p:pic>
      <p:pic>
        <p:nvPicPr>
          <p:cNvPr id="830" name="Shape 830"/>
          <p:cNvPicPr preferRelativeResize="0"/>
          <p:nvPr/>
        </p:nvPicPr>
        <p:blipFill rotWithShape="1">
          <a:blip r:embed="rId5">
            <a:alphaModFix/>
          </a:blip>
          <a:srcRect/>
          <a:stretch/>
        </p:blipFill>
        <p:spPr>
          <a:xfrm rot="-5400000">
            <a:off x="9283" y="4966391"/>
            <a:ext cx="1336520" cy="446893"/>
          </a:xfrm>
          <a:prstGeom prst="rect">
            <a:avLst/>
          </a:prstGeom>
          <a:noFill/>
          <a:ln>
            <a:noFill/>
          </a:ln>
        </p:spPr>
      </p:pic>
    </p:spTree>
    <p:extLst>
      <p:ext uri="{BB962C8B-B14F-4D97-AF65-F5344CB8AC3E}">
        <p14:creationId xmlns:p14="http://schemas.microsoft.com/office/powerpoint/2010/main" val="1902091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52</a:t>
            </a:fld>
            <a:endParaRPr lang="en-US" dirty="0"/>
          </a:p>
        </p:txBody>
      </p:sp>
    </p:spTree>
    <p:extLst>
      <p:ext uri="{BB962C8B-B14F-4D97-AF65-F5344CB8AC3E}">
        <p14:creationId xmlns:p14="http://schemas.microsoft.com/office/powerpoint/2010/main" val="1268563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Shape 844"/>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MySQL-TPCC</a:t>
            </a:r>
          </a:p>
        </p:txBody>
      </p:sp>
      <p:sp>
        <p:nvSpPr>
          <p:cNvPr id="845" name="Shape 845"/>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25000"/>
              <a:buNone/>
            </a:pPr>
            <a:r>
              <a:rPr lang="en-US" dirty="0" smtClean="0">
                <a:solidFill>
                  <a:schemeClr val="dk1"/>
                </a:solidFill>
                <a:latin typeface="Calibri"/>
                <a:ea typeface="Calibri"/>
                <a:cs typeface="Calibri"/>
                <a:sym typeface="Calibri"/>
              </a:rPr>
              <a:t>Where are you getting cold data?</a:t>
            </a:r>
            <a:endParaRPr dirty="0">
              <a:solidFill>
                <a:schemeClr val="dk1"/>
              </a:solidFill>
              <a:latin typeface="Calibri"/>
              <a:ea typeface="Calibri"/>
              <a:cs typeface="Calibri"/>
              <a:sym typeface="Calibri"/>
            </a:endParaRPr>
          </a:p>
        </p:txBody>
      </p:sp>
      <p:sp>
        <p:nvSpPr>
          <p:cNvPr id="846" name="Shape 846"/>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53</a:t>
            </a:fld>
            <a:endParaRPr lang="en-US" sz="1440">
              <a:solidFill>
                <a:schemeClr val="dk1"/>
              </a:solidFill>
              <a:latin typeface="Calibri"/>
              <a:ea typeface="Calibri"/>
              <a:cs typeface="Calibri"/>
              <a:sym typeface="Calibri"/>
            </a:endParaRPr>
          </a:p>
        </p:txBody>
      </p:sp>
      <p:sp>
        <p:nvSpPr>
          <p:cNvPr id="848" name="Shape 848"/>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50% data in slow memory, 1.3%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950" y="1028700"/>
            <a:ext cx="5143500" cy="4651691"/>
          </a:xfrm>
          <a:prstGeom prst="rect">
            <a:avLst/>
          </a:prstGeom>
        </p:spPr>
      </p:pic>
    </p:spTree>
    <p:extLst>
      <p:ext uri="{BB962C8B-B14F-4D97-AF65-F5344CB8AC3E}">
        <p14:creationId xmlns:p14="http://schemas.microsoft.com/office/powerpoint/2010/main" val="1436497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Shape 835"/>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Cassandra</a:t>
            </a:r>
          </a:p>
        </p:txBody>
      </p:sp>
      <p:sp>
        <p:nvSpPr>
          <p:cNvPr id="836" name="Shape 836"/>
          <p:cNvSpPr txBox="1">
            <a:spLocks noGrp="1"/>
          </p:cNvSpPr>
          <p:nvPr>
            <p:ph type="body" idx="1"/>
          </p:nvPr>
        </p:nvSpPr>
        <p:spPr>
          <a:xfrm>
            <a:off x="548641" y="1207294"/>
            <a:ext cx="9875519" cy="4279107"/>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837" name="Shape 837"/>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54</a:t>
            </a:fld>
            <a:endParaRPr lang="en-US" sz="1440">
              <a:solidFill>
                <a:schemeClr val="dk1"/>
              </a:solidFill>
              <a:latin typeface="Calibri"/>
              <a:ea typeface="Calibri"/>
              <a:cs typeface="Calibri"/>
              <a:sym typeface="Calibri"/>
            </a:endParaRPr>
          </a:p>
        </p:txBody>
      </p:sp>
      <p:sp>
        <p:nvSpPr>
          <p:cNvPr id="839"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30-50%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800" y="1207294"/>
            <a:ext cx="5017770" cy="4475575"/>
          </a:xfrm>
          <a:prstGeom prst="rect">
            <a:avLst/>
          </a:prstGeom>
        </p:spPr>
      </p:pic>
    </p:spTree>
    <p:extLst>
      <p:ext uri="{BB962C8B-B14F-4D97-AF65-F5344CB8AC3E}">
        <p14:creationId xmlns:p14="http://schemas.microsoft.com/office/powerpoint/2010/main" val="3910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err="1">
                <a:solidFill>
                  <a:srgbClr val="000066"/>
                </a:solidFill>
                <a:latin typeface="Calibri"/>
                <a:ea typeface="Calibri"/>
                <a:cs typeface="Calibri"/>
                <a:sym typeface="Calibri"/>
              </a:rPr>
              <a:t>Redis</a:t>
            </a:r>
            <a:endParaRPr lang="en-US" b="1" i="0" u="none" strike="noStrike" cap="none" dirty="0">
              <a:solidFill>
                <a:srgbClr val="000066"/>
              </a:solidFill>
              <a:latin typeface="Calibri"/>
              <a:ea typeface="Calibri"/>
              <a:cs typeface="Calibri"/>
              <a:sym typeface="Calibri"/>
            </a:endParaRPr>
          </a:p>
        </p:txBody>
      </p:sp>
      <p:sp>
        <p:nvSpPr>
          <p:cNvPr id="854" name="Shape 854"/>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25000"/>
              <a:buNone/>
            </a:pPr>
            <a:endParaRPr>
              <a:solidFill>
                <a:schemeClr val="dk1"/>
              </a:solidFill>
              <a:latin typeface="Calibri"/>
              <a:ea typeface="Calibri"/>
              <a:cs typeface="Calibri"/>
              <a:sym typeface="Calibri"/>
            </a:endParaRPr>
          </a:p>
        </p:txBody>
      </p:sp>
      <p:sp>
        <p:nvSpPr>
          <p:cNvPr id="855" name="Shape 855"/>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55</a:t>
            </a:fld>
            <a:endParaRPr lang="en-US" sz="1440">
              <a:solidFill>
                <a:schemeClr val="dk1"/>
              </a:solidFill>
              <a:latin typeface="Calibri"/>
              <a:ea typeface="Calibri"/>
              <a:cs typeface="Calibri"/>
              <a:sym typeface="Calibri"/>
            </a:endParaRPr>
          </a:p>
        </p:txBody>
      </p:sp>
      <p:sp>
        <p:nvSpPr>
          <p:cNvPr id="857" name="Shape 857"/>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15%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234440"/>
            <a:ext cx="5212080" cy="4648889"/>
          </a:xfrm>
          <a:prstGeom prst="rect">
            <a:avLst/>
          </a:prstGeom>
        </p:spPr>
      </p:pic>
    </p:spTree>
    <p:extLst>
      <p:ext uri="{BB962C8B-B14F-4D97-AF65-F5344CB8AC3E}">
        <p14:creationId xmlns:p14="http://schemas.microsoft.com/office/powerpoint/2010/main" val="1139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to slowdown </a:t>
            </a:r>
            <a:r>
              <a:rPr lang="en-US" dirty="0" smtClean="0"/>
              <a:t>parameter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56</a:t>
            </a:fld>
            <a:endParaRPr lang="en-US" dirty="0"/>
          </a:p>
        </p:txBody>
      </p:sp>
    </p:spTree>
    <p:extLst>
      <p:ext uri="{BB962C8B-B14F-4D97-AF65-F5344CB8AC3E}">
        <p14:creationId xmlns:p14="http://schemas.microsoft.com/office/powerpoint/2010/main" val="119350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title"/>
          </p:nvPr>
        </p:nvSpPr>
        <p:spPr>
          <a:xfrm>
            <a:off x="548640" y="411480"/>
            <a:ext cx="9875520" cy="617220"/>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Migration &amp; slow memory accesses</a:t>
            </a:r>
          </a:p>
        </p:txBody>
      </p:sp>
      <p:sp>
        <p:nvSpPr>
          <p:cNvPr id="941" name="Shape 941"/>
          <p:cNvSpPr txBox="1">
            <a:spLocks noGrp="1"/>
          </p:cNvSpPr>
          <p:nvPr>
            <p:ph type="sldNum" idx="4294967295"/>
          </p:nvPr>
        </p:nvSpPr>
        <p:spPr>
          <a:xfrm>
            <a:off x="10424160" y="5897880"/>
            <a:ext cx="548640" cy="274320"/>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57</a:t>
            </a:fld>
            <a:endParaRPr lang="en-US" sz="1440">
              <a:solidFill>
                <a:schemeClr val="dk1"/>
              </a:solidFill>
              <a:latin typeface="Calibri"/>
              <a:ea typeface="Calibri"/>
              <a:cs typeface="Calibri"/>
              <a:sym typeface="Calibri"/>
            </a:endParaRPr>
          </a:p>
        </p:txBody>
      </p:sp>
      <p:graphicFrame>
        <p:nvGraphicFramePr>
          <p:cNvPr id="942" name="Shape 942"/>
          <p:cNvGraphicFramePr/>
          <p:nvPr>
            <p:extLst/>
          </p:nvPr>
        </p:nvGraphicFramePr>
        <p:xfrm>
          <a:off x="1810913" y="1354298"/>
          <a:ext cx="7350975" cy="3850032"/>
        </p:xfrm>
        <a:graphic>
          <a:graphicData uri="http://schemas.openxmlformats.org/drawingml/2006/table">
            <a:tbl>
              <a:tblPr>
                <a:noFill/>
              </a:tblPr>
              <a:tblGrid>
                <a:gridCol w="2766060"/>
                <a:gridCol w="1643323"/>
                <a:gridCol w="2941592"/>
              </a:tblGrid>
              <a:tr h="850956">
                <a:tc>
                  <a:txBody>
                    <a:bodyPr/>
                    <a:lstStyle/>
                    <a:p>
                      <a:pPr lvl="0" algn="ctr" rtl="0">
                        <a:spcBef>
                          <a:spcPts val="0"/>
                        </a:spcBef>
                        <a:buNone/>
                      </a:pPr>
                      <a:r>
                        <a:rPr lang="en-US" sz="2200" b="1" dirty="0">
                          <a:latin typeface="Calibri"/>
                          <a:ea typeface="Calibri"/>
                          <a:cs typeface="Calibri"/>
                          <a:sym typeface="Calibri"/>
                        </a:rPr>
                        <a:t>Data Transfer (MB/sec)</a:t>
                      </a: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Migration</a:t>
                      </a:r>
                      <a:endParaRPr lang="en-US" sz="2200" b="1"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False-classification</a:t>
                      </a:r>
                      <a:endParaRPr lang="en-US" sz="2200" b="1"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Aerospike</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13.3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9.2</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Cassandra</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In-mem-analytics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0.4</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MySQL-TPCC</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err="1" smtClean="0">
                          <a:latin typeface="Calibri"/>
                          <a:ea typeface="Calibri"/>
                          <a:cs typeface="Calibri"/>
                          <a:sym typeface="Calibri"/>
                        </a:rPr>
                        <a:t>Redis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11.3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10</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Web-search</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0.3</a:t>
                      </a:r>
                      <a:endParaRPr lang="en-US" sz="2200" dirty="0">
                        <a:latin typeface="Calibri"/>
                        <a:ea typeface="Calibri"/>
                        <a:cs typeface="Calibri"/>
                        <a:sym typeface="Calibri"/>
                      </a:endParaRPr>
                    </a:p>
                  </a:txBody>
                  <a:tcPr marL="82283" marR="82283" marT="82283" marB="82283" anchor="ctr"/>
                </a:tc>
              </a:tr>
            </a:tbl>
          </a:graphicData>
        </a:graphic>
      </p:graphicFrame>
      <p:sp>
        <p:nvSpPr>
          <p:cNvPr id="943" name="Shape 943"/>
          <p:cNvSpPr txBox="1"/>
          <p:nvPr/>
        </p:nvSpPr>
        <p:spPr>
          <a:xfrm>
            <a:off x="4" y="5439672"/>
            <a:ext cx="10972796"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600" b="1" smtClean="0">
                <a:solidFill>
                  <a:srgbClr val="FF0000"/>
                </a:solidFill>
                <a:latin typeface="Calibri"/>
                <a:ea typeface="Calibri"/>
                <a:cs typeface="Calibri"/>
                <a:sym typeface="Calibri"/>
              </a:rPr>
              <a:t>Migration/false </a:t>
            </a:r>
            <a:r>
              <a:rPr lang="en-US" sz="2600" b="1" dirty="0">
                <a:solidFill>
                  <a:srgbClr val="FF0000"/>
                </a:solidFill>
                <a:latin typeface="Calibri"/>
                <a:ea typeface="Calibri"/>
                <a:cs typeface="Calibri"/>
                <a:sym typeface="Calibri"/>
              </a:rPr>
              <a:t>classification rates below expected </a:t>
            </a:r>
            <a:r>
              <a:rPr lang="en-US" sz="2600" b="1" dirty="0" smtClean="0">
                <a:solidFill>
                  <a:srgbClr val="FF0000"/>
                </a:solidFill>
                <a:latin typeface="Calibri"/>
                <a:ea typeface="Calibri"/>
                <a:cs typeface="Calibri"/>
                <a:sym typeface="Calibri"/>
              </a:rPr>
              <a:t>BW</a:t>
            </a:r>
            <a:r>
              <a:rPr lang="en-US" sz="2600" b="1" dirty="0" smtClean="0">
                <a:solidFill>
                  <a:srgbClr val="FF0000"/>
                </a:solidFill>
                <a:latin typeface="Calibri"/>
                <a:ea typeface="Calibri"/>
                <a:cs typeface="Calibri"/>
                <a:sym typeface="Calibri"/>
              </a:rPr>
              <a:t> </a:t>
            </a:r>
            <a:r>
              <a:rPr lang="en-US" sz="2600" b="1" dirty="0">
                <a:solidFill>
                  <a:srgbClr val="FF0000"/>
                </a:solidFill>
                <a:latin typeface="Calibri"/>
                <a:ea typeface="Calibri"/>
                <a:cs typeface="Calibri"/>
                <a:sym typeface="Calibri"/>
              </a:rPr>
              <a:t>of future memories</a:t>
            </a:r>
          </a:p>
        </p:txBody>
      </p:sp>
    </p:spTree>
    <p:extLst>
      <p:ext uri="{BB962C8B-B14F-4D97-AF65-F5344CB8AC3E}">
        <p14:creationId xmlns:p14="http://schemas.microsoft.com/office/powerpoint/2010/main" val="1985779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lnSpc>
                <a:spcPct val="115000"/>
              </a:lnSpc>
              <a:spcBef>
                <a:spcPts val="0"/>
              </a:spcBef>
            </a:pPr>
            <a:r>
              <a:rPr lang="en-US" dirty="0" smtClean="0"/>
              <a:t>Manages </a:t>
            </a:r>
            <a:r>
              <a:rPr lang="en-US" dirty="0"/>
              <a:t>huge pages in a two-tier memory </a:t>
            </a:r>
            <a:r>
              <a:rPr lang="en-US" dirty="0" smtClean="0"/>
              <a:t>system</a:t>
            </a:r>
          </a:p>
          <a:p>
            <a:pPr>
              <a:lnSpc>
                <a:spcPct val="115000"/>
              </a:lnSpc>
              <a:spcBef>
                <a:spcPts val="0"/>
              </a:spcBef>
            </a:pPr>
            <a:r>
              <a:rPr lang="en-US" dirty="0" smtClean="0"/>
              <a:t>Application-transparent</a:t>
            </a:r>
            <a:r>
              <a:rPr lang="en-US" dirty="0"/>
              <a:t>, low overhead </a:t>
            </a:r>
            <a:r>
              <a:rPr lang="en-US" dirty="0" smtClean="0"/>
              <a:t>mechanism</a:t>
            </a:r>
          </a:p>
          <a:p>
            <a:pPr>
              <a:lnSpc>
                <a:spcPct val="115000"/>
              </a:lnSpc>
              <a:spcBef>
                <a:spcPts val="0"/>
              </a:spcBef>
            </a:pPr>
            <a:r>
              <a:rPr lang="en-US" dirty="0" smtClean="0"/>
              <a:t>Cost </a:t>
            </a:r>
            <a:r>
              <a:rPr lang="en-US" dirty="0"/>
              <a:t>benefit of slow memory + perf benefit of huge </a:t>
            </a:r>
            <a:r>
              <a:rPr lang="en-US" dirty="0" smtClean="0"/>
              <a:t>pages</a:t>
            </a:r>
          </a:p>
          <a:p>
            <a:pPr>
              <a:lnSpc>
                <a:spcPct val="115000"/>
              </a:lnSpc>
              <a:spcBef>
                <a:spcPts val="0"/>
              </a:spcBef>
            </a:pPr>
            <a:r>
              <a:rPr lang="en-US" dirty="0" smtClean="0"/>
              <a:t>Prototyped </a:t>
            </a:r>
            <a:r>
              <a:rPr lang="en-US" dirty="0"/>
              <a:t>in Linux </a:t>
            </a:r>
            <a:r>
              <a:rPr lang="en-US" dirty="0" smtClean="0"/>
              <a:t>4.5</a:t>
            </a:r>
          </a:p>
          <a:p>
            <a:pPr>
              <a:lnSpc>
                <a:spcPct val="115000"/>
              </a:lnSpc>
              <a:spcBef>
                <a:spcPts val="0"/>
              </a:spcBef>
            </a:pPr>
            <a:r>
              <a:rPr lang="en-US" dirty="0" smtClean="0"/>
              <a:t>Places </a:t>
            </a:r>
            <a:r>
              <a:rPr lang="en-US" dirty="0"/>
              <a:t>up to </a:t>
            </a:r>
            <a:r>
              <a:rPr lang="en-US" b="1" i="1" dirty="0">
                <a:solidFill>
                  <a:schemeClr val="accent6"/>
                </a:solidFill>
              </a:rPr>
              <a:t>50% data</a:t>
            </a:r>
            <a:r>
              <a:rPr lang="en-US" dirty="0"/>
              <a:t> within </a:t>
            </a:r>
            <a:r>
              <a:rPr lang="en-US" b="1" i="1" dirty="0">
                <a:solidFill>
                  <a:schemeClr val="accent6"/>
                </a:solidFill>
              </a:rPr>
              <a:t>3% performance slowdown</a:t>
            </a:r>
          </a:p>
          <a:p>
            <a:pPr lvl="1" indent="-308610">
              <a:lnSpc>
                <a:spcPct val="115000"/>
              </a:lnSpc>
              <a:spcBef>
                <a:spcPts val="0"/>
              </a:spcBef>
            </a:pPr>
            <a:endParaRPr lang="en-US" i="1" dirty="0">
              <a:solidFill>
                <a:schemeClr val="accent6"/>
              </a:solidFill>
            </a:endParaRPr>
          </a:p>
        </p:txBody>
      </p:sp>
      <p:sp>
        <p:nvSpPr>
          <p:cNvPr id="899" name="Shape 899"/>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smtClean="0">
                <a:latin typeface="Calibri"/>
                <a:ea typeface="Calibri"/>
                <a:cs typeface="Calibri"/>
                <a:sym typeface="Calibri"/>
              </a:rPr>
              <a:t>Summary: Thermostat</a:t>
            </a:r>
            <a:endParaRPr lang="en-US" dirty="0">
              <a:latin typeface="Calibri"/>
              <a:ea typeface="Calibri"/>
              <a:cs typeface="Calibri"/>
              <a:sym typeface="Calibri"/>
            </a:endParaRPr>
          </a:p>
        </p:txBody>
      </p:sp>
      <p:sp>
        <p:nvSpPr>
          <p:cNvPr id="900" name="Shape 900"/>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58</a:t>
            </a:fld>
            <a:endParaRPr lang="en-US" sz="1440">
              <a:solidFill>
                <a:schemeClr val="dk1"/>
              </a:solidFill>
              <a:latin typeface="Calibri"/>
              <a:ea typeface="Calibri"/>
              <a:cs typeface="Calibri"/>
              <a:sym typeface="Calibri"/>
            </a:endParaRPr>
          </a:p>
        </p:txBody>
      </p:sp>
      <p:sp>
        <p:nvSpPr>
          <p:cNvPr id="5" name="Shape 302"/>
          <p:cNvSpPr txBox="1"/>
          <p:nvPr/>
        </p:nvSpPr>
        <p:spPr>
          <a:xfrm>
            <a:off x="-1" y="45695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00" b="1" i="1" dirty="0">
                <a:solidFill>
                  <a:srgbClr val="FF0000"/>
                </a:solidFill>
                <a:latin typeface="Calibri"/>
                <a:ea typeface="Calibri"/>
                <a:cs typeface="Calibri"/>
                <a:sym typeface="Calibri"/>
              </a:rPr>
              <a:t>Tolerable slowdown governed mechanism</a:t>
            </a:r>
          </a:p>
        </p:txBody>
      </p:sp>
    </p:spTree>
    <p:extLst>
      <p:ext uri="{BB962C8B-B14F-4D97-AF65-F5344CB8AC3E}">
        <p14:creationId xmlns:p14="http://schemas.microsoft.com/office/powerpoint/2010/main" val="191274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17650" y="114300"/>
            <a:ext cx="7937500" cy="5943600"/>
          </a:xfrm>
          <a:prstGeom prst="rect">
            <a:avLst/>
          </a:prstGeom>
        </p:spPr>
      </p:pic>
    </p:spTree>
    <p:extLst>
      <p:ext uri="{BB962C8B-B14F-4D97-AF65-F5344CB8AC3E}">
        <p14:creationId xmlns:p14="http://schemas.microsoft.com/office/powerpoint/2010/main" val="2420619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heterogeneous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a:t>
            </a:fld>
            <a:endParaRPr lang="en-US" dirty="0"/>
          </a:p>
        </p:txBody>
      </p:sp>
      <p:sp>
        <p:nvSpPr>
          <p:cNvPr id="22" name="Rounded Rectangle 21"/>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6" name="Rounded Rectangle 25"/>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28" name="Left-Right Arrow 2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24"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7" name="Group 16"/>
          <p:cNvGrpSpPr/>
          <p:nvPr/>
        </p:nvGrpSpPr>
        <p:grpSpPr>
          <a:xfrm>
            <a:off x="208370" y="3289097"/>
            <a:ext cx="1272935" cy="976434"/>
            <a:chOff x="7081573" y="4587569"/>
            <a:chExt cx="1783266" cy="1079416"/>
          </a:xfrm>
        </p:grpSpPr>
        <p:sp>
          <p:nvSpPr>
            <p:cNvPr id="18" name="Rounded Rectangle 17"/>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7" name="Group 6"/>
          <p:cNvGrpSpPr/>
          <p:nvPr/>
        </p:nvGrpSpPr>
        <p:grpSpPr>
          <a:xfrm>
            <a:off x="3547730" y="3326792"/>
            <a:ext cx="1387062" cy="975623"/>
            <a:chOff x="8382886" y="2155320"/>
            <a:chExt cx="1387062" cy="975623"/>
          </a:xfrm>
          <a:solidFill>
            <a:srgbClr val="92D050"/>
          </a:solidFill>
        </p:grpSpPr>
        <p:sp>
          <p:nvSpPr>
            <p:cNvPr id="8" name="Rounded Rectangle 7"/>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9" name="Rounded Rectangle 8"/>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0" name="Rounded Rectangle 9"/>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1" name="Rounded Rectangle 10"/>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12" name="Rounded Rectangle 11"/>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3" name="Rounded Rectangle 12"/>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4" name="Rounded Rectangle 13"/>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32" name="Rounded Rectangle 31"/>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33"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34" name="Rounded Rectangle 33"/>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5"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8" name="Rounded Rectangle 37"/>
          <p:cNvSpPr/>
          <p:nvPr/>
        </p:nvSpPr>
        <p:spPr bwMode="auto">
          <a:xfrm>
            <a:off x="7526545"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41" name="Up-Down Arrow 40"/>
          <p:cNvSpPr/>
          <p:nvPr/>
        </p:nvSpPr>
        <p:spPr bwMode="auto">
          <a:xfrm>
            <a:off x="7578584" y="23526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6949112" y="3243754"/>
            <a:ext cx="1272935" cy="976434"/>
            <a:chOff x="7081573" y="4587569"/>
            <a:chExt cx="1783266" cy="1079416"/>
          </a:xfrm>
        </p:grpSpPr>
        <p:sp>
          <p:nvSpPr>
            <p:cNvPr id="45" name="Rounded Rectangle 44"/>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Rounded Rectangle 45"/>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7" name="Rounded Rectangle 46"/>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8" name="Rounded Rectangle 47"/>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49" name="Group 48"/>
          <p:cNvGrpSpPr/>
          <p:nvPr/>
        </p:nvGrpSpPr>
        <p:grpSpPr>
          <a:xfrm>
            <a:off x="8319730" y="3253010"/>
            <a:ext cx="1329707" cy="975623"/>
            <a:chOff x="8382886" y="2155320"/>
            <a:chExt cx="1329707" cy="975623"/>
          </a:xfrm>
          <a:solidFill>
            <a:schemeClr val="accent1"/>
          </a:solidFill>
        </p:grpSpPr>
        <p:sp>
          <p:nvSpPr>
            <p:cNvPr id="50" name="Rounded Rectangle 4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1" name="Rounded Rectangle 5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2" name="Rounded Rectangle 5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3" name="Rounded Rectangle 5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54" name="Rounded Rectangle 5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5" name="Rounded Rectangle 5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6" name="Rounded Rectangle 5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8746256" y="2487601"/>
              <a:ext cx="966337"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8" name="Rounded Rectangle 57"/>
          <p:cNvSpPr/>
          <p:nvPr/>
        </p:nvSpPr>
        <p:spPr>
          <a:xfrm>
            <a:off x="6934116" y="4700823"/>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 memory</a:t>
            </a:r>
            <a:endParaRPr lang="en-US" sz="1600" b="1" kern="0" dirty="0">
              <a:solidFill>
                <a:srgbClr val="000000"/>
              </a:solidFill>
              <a:latin typeface="Calibri"/>
              <a:ea typeface="+mn-ea"/>
            </a:endParaRPr>
          </a:p>
        </p:txBody>
      </p:sp>
      <p:sp>
        <p:nvSpPr>
          <p:cNvPr id="59" name="TextBox 62"/>
          <p:cNvSpPr txBox="1">
            <a:spLocks noChangeArrowheads="1"/>
          </p:cNvSpPr>
          <p:nvPr/>
        </p:nvSpPr>
        <p:spPr bwMode="auto">
          <a:xfrm>
            <a:off x="6765408" y="5028461"/>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60" name="Rounded Rectangle 59"/>
          <p:cNvSpPr/>
          <p:nvPr/>
        </p:nvSpPr>
        <p:spPr>
          <a:xfrm>
            <a:off x="8757905" y="4697641"/>
            <a:ext cx="1783063" cy="347603"/>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 memory</a:t>
            </a:r>
            <a:endParaRPr lang="en-US" sz="1600" b="1" kern="0" dirty="0">
              <a:solidFill>
                <a:srgbClr val="000000"/>
              </a:solidFill>
              <a:latin typeface="Calibri"/>
              <a:ea typeface="+mn-ea"/>
            </a:endParaRPr>
          </a:p>
        </p:txBody>
      </p:sp>
      <p:sp>
        <p:nvSpPr>
          <p:cNvPr id="61" name="TextBox 62"/>
          <p:cNvSpPr txBox="1">
            <a:spLocks noChangeArrowheads="1"/>
          </p:cNvSpPr>
          <p:nvPr/>
        </p:nvSpPr>
        <p:spPr bwMode="auto">
          <a:xfrm>
            <a:off x="8600239" y="5005314"/>
            <a:ext cx="2077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3D </a:t>
            </a:r>
            <a:r>
              <a:rPr lang="en-US" altLang="en-US" sz="1600" dirty="0" err="1" smtClean="0">
                <a:latin typeface="Calibri" charset="0"/>
                <a:ea typeface="Calibri" charset="0"/>
                <a:cs typeface="Calibri" charset="0"/>
              </a:rPr>
              <a:t>XPoint</a:t>
            </a:r>
            <a:r>
              <a:rPr lang="en-US" altLang="en-US" sz="1600" dirty="0" smtClean="0">
                <a:latin typeface="Calibri" charset="0"/>
                <a:ea typeface="Calibri" charset="0"/>
                <a:cs typeface="Calibri" charset="0"/>
              </a:rPr>
              <a:t> technology</a:t>
            </a:r>
          </a:p>
          <a:p>
            <a:pPr algn="ctr" eaLnBrk="1" hangingPunct="1"/>
            <a:r>
              <a:rPr lang="en-US" altLang="en-US" sz="1600" dirty="0" smtClean="0">
                <a:latin typeface="Calibri" charset="0"/>
                <a:ea typeface="Calibri" charset="0"/>
                <a:cs typeface="Calibri" charset="0"/>
              </a:rPr>
              <a:t>(cheaper but slower)</a:t>
            </a:r>
            <a:endParaRPr lang="en-US" altLang="en-US" sz="1600" dirty="0">
              <a:latin typeface="Calibri" charset="0"/>
              <a:ea typeface="Calibri" charset="0"/>
              <a:cs typeface="Calibri" charset="0"/>
            </a:endParaRPr>
          </a:p>
        </p:txBody>
      </p:sp>
      <p:sp>
        <p:nvSpPr>
          <p:cNvPr id="63" name="Up-Down Arrow 62"/>
          <p:cNvSpPr/>
          <p:nvPr/>
        </p:nvSpPr>
        <p:spPr bwMode="auto">
          <a:xfrm>
            <a:off x="828951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Coral system (IBM </a:t>
            </a:r>
            <a:r>
              <a:rPr lang="en-US" altLang="en-US" sz="2200" b="1" dirty="0" err="1" smtClean="0">
                <a:latin typeface="Calibri" charset="0"/>
                <a:ea typeface="Calibri" charset="0"/>
                <a:cs typeface="Calibri" charset="0"/>
              </a:rPr>
              <a:t>cpu</a:t>
            </a:r>
            <a:r>
              <a:rPr lang="en-US" altLang="en-US" sz="2200" b="1" dirty="0" smtClean="0">
                <a:latin typeface="Calibri" charset="0"/>
                <a:ea typeface="Calibri" charset="0"/>
                <a:cs typeface="Calibri" charset="0"/>
              </a:rPr>
              <a:t>, NVIDIA </a:t>
            </a:r>
            <a:r>
              <a:rPr lang="en-US" altLang="en-US" sz="2200" b="1" dirty="0" err="1" smtClean="0">
                <a:latin typeface="Calibri" charset="0"/>
                <a:ea typeface="Calibri" charset="0"/>
                <a:cs typeface="Calibri" charset="0"/>
              </a:rPr>
              <a:t>gpu</a:t>
            </a:r>
            <a:r>
              <a:rPr lang="en-US" altLang="en-US" sz="2200" b="1" dirty="0" smtClean="0">
                <a:latin typeface="Calibri" charset="0"/>
                <a:ea typeface="Calibri" charset="0"/>
                <a:cs typeface="Calibri" charset="0"/>
              </a:rPr>
              <a:t>)</a:t>
            </a:r>
            <a:endParaRPr lang="en-US" altLang="en-US" sz="2200" b="1" dirty="0">
              <a:latin typeface="Calibri" charset="0"/>
              <a:ea typeface="Calibri" charset="0"/>
              <a:cs typeface="Calibri" charset="0"/>
            </a:endParaRPr>
          </a:p>
        </p:txBody>
      </p:sp>
      <p:sp>
        <p:nvSpPr>
          <p:cNvPr id="66" name="TextBox 62"/>
          <p:cNvSpPr txBox="1">
            <a:spLocks noChangeArrowheads="1"/>
          </p:cNvSpPr>
          <p:nvPr/>
        </p:nvSpPr>
        <p:spPr bwMode="auto">
          <a:xfrm>
            <a:off x="6486390" y="5640448"/>
            <a:ext cx="43934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Two-tiered memory system</a:t>
            </a:r>
            <a:endParaRPr lang="en-US" altLang="en-US" sz="2200" b="1" dirty="0">
              <a:latin typeface="Calibri" charset="0"/>
              <a:ea typeface="Calibri" charset="0"/>
              <a:cs typeface="Calibri" charset="0"/>
            </a:endParaRPr>
          </a:p>
        </p:txBody>
      </p:sp>
    </p:spTree>
    <p:extLst>
      <p:ext uri="{BB962C8B-B14F-4D97-AF65-F5344CB8AC3E}">
        <p14:creationId xmlns:p14="http://schemas.microsoft.com/office/powerpoint/2010/main" val="191407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58" grpId="0" animBg="1"/>
      <p:bldP spid="59" grpId="0"/>
      <p:bldP spid="60" grpId="0" animBg="1"/>
      <p:bldP spid="61" grpId="0"/>
      <p:bldP spid="63" grpId="0" animBg="1"/>
      <p:bldP spid="6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60</a:t>
            </a:fld>
            <a:endParaRPr lang="en-US" dirty="0"/>
          </a:p>
        </p:txBody>
      </p:sp>
      <p:pic>
        <p:nvPicPr>
          <p:cNvPr id="5" name="Picture 4"/>
          <p:cNvPicPr>
            <a:picLocks noChangeAspect="1"/>
          </p:cNvPicPr>
          <p:nvPr/>
        </p:nvPicPr>
        <p:blipFill>
          <a:blip r:embed="rId3"/>
          <a:stretch>
            <a:fillRect/>
          </a:stretch>
        </p:blipFill>
        <p:spPr>
          <a:xfrm>
            <a:off x="858696" y="0"/>
            <a:ext cx="9255408" cy="6172200"/>
          </a:xfrm>
          <a:prstGeom prst="rect">
            <a:avLst/>
          </a:prstGeom>
        </p:spPr>
      </p:pic>
    </p:spTree>
    <p:extLst>
      <p:ext uri="{BB962C8B-B14F-4D97-AF65-F5344CB8AC3E}">
        <p14:creationId xmlns:p14="http://schemas.microsoft.com/office/powerpoint/2010/main" val="2714798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committee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61</a:t>
            </a:fld>
            <a:endParaRPr lang="en-US" dirty="0"/>
          </a:p>
        </p:txBody>
      </p:sp>
    </p:spTree>
    <p:extLst>
      <p:ext uri="{BB962C8B-B14F-4D97-AF65-F5344CB8AC3E}">
        <p14:creationId xmlns:p14="http://schemas.microsoft.com/office/powerpoint/2010/main" val="815456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62</a:t>
            </a:fld>
            <a:endParaRPr lang="en-US" dirty="0"/>
          </a:p>
        </p:txBody>
      </p:sp>
    </p:spTree>
    <p:extLst>
      <p:ext uri="{BB962C8B-B14F-4D97-AF65-F5344CB8AC3E}">
        <p14:creationId xmlns:p14="http://schemas.microsoft.com/office/powerpoint/2010/main" val="100247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motto</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63</a:t>
            </a:fld>
            <a:endParaRPr lang="en-US" dirty="0"/>
          </a:p>
        </p:txBody>
      </p:sp>
      <p:sp>
        <p:nvSpPr>
          <p:cNvPr id="55" name="Content Placeholder 2"/>
          <p:cNvSpPr>
            <a:spLocks noGrp="1"/>
          </p:cNvSpPr>
          <p:nvPr>
            <p:ph idx="1"/>
          </p:nvPr>
        </p:nvSpPr>
        <p:spPr>
          <a:xfrm>
            <a:off x="275700" y="4837546"/>
            <a:ext cx="10421400" cy="931277"/>
          </a:xfrm>
        </p:spPr>
        <p:txBody>
          <a:bodyPr anchor="ctr"/>
          <a:lstStyle/>
          <a:p>
            <a:pPr marL="0" indent="0" algn="ctr">
              <a:buNone/>
            </a:pPr>
            <a:endParaRPr lang="en-US" sz="3000" b="1" dirty="0" smtClean="0">
              <a:solidFill>
                <a:srgbClr val="FF0000"/>
              </a:solidFill>
            </a:endParaRPr>
          </a:p>
          <a:p>
            <a:pPr marL="0" indent="0" algn="ctr">
              <a:buNone/>
            </a:pPr>
            <a:r>
              <a:rPr lang="en-US" sz="3000" b="1" dirty="0" smtClean="0">
                <a:solidFill>
                  <a:srgbClr val="FF0000"/>
                </a:solidFill>
              </a:rPr>
              <a:t>Simplify design &amp; reduce cost without degrading performance</a:t>
            </a:r>
          </a:p>
        </p:txBody>
      </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145" y="1605357"/>
            <a:ext cx="4802510" cy="3202674"/>
          </a:xfrm>
          <a:prstGeom prst="rect">
            <a:avLst/>
          </a:prstGeom>
        </p:spPr>
      </p:pic>
    </p:spTree>
    <p:extLst>
      <p:ext uri="{BB962C8B-B14F-4D97-AF65-F5344CB8AC3E}">
        <p14:creationId xmlns:p14="http://schemas.microsoft.com/office/powerpoint/2010/main" val="803181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666750"/>
            <a:ext cx="10979150" cy="1323023"/>
          </a:xfrm>
        </p:spPr>
        <p:txBody>
          <a:bodyPr/>
          <a:lstStyle/>
          <a:p>
            <a:r>
              <a:rPr lang="en-US" sz="4200" dirty="0"/>
              <a:t>Paving a path for simplifying </a:t>
            </a:r>
            <a:r>
              <a:rPr lang="en-US" sz="4200" dirty="0" smtClean="0"/>
              <a:t/>
            </a:r>
            <a:br>
              <a:rPr lang="en-US" sz="4200" dirty="0" smtClean="0"/>
            </a:br>
            <a:r>
              <a:rPr lang="en-US" sz="4200" dirty="0" smtClean="0"/>
              <a:t>CPU-GPU </a:t>
            </a:r>
            <a:r>
              <a:rPr lang="en-US" sz="4200" dirty="0"/>
              <a:t>coherence</a:t>
            </a:r>
          </a:p>
        </p:txBody>
      </p:sp>
      <p:sp>
        <p:nvSpPr>
          <p:cNvPr id="4" name="Subtitle 11"/>
          <p:cNvSpPr>
            <a:spLocks noGrp="1"/>
          </p:cNvSpPr>
          <p:nvPr>
            <p:ph type="subTitle" idx="1"/>
          </p:nvPr>
        </p:nvSpPr>
        <p:spPr>
          <a:xfrm>
            <a:off x="1649095" y="2262272"/>
            <a:ext cx="7680960" cy="1577340"/>
          </a:xfrm>
        </p:spPr>
        <p:txBody>
          <a:bodyPr/>
          <a:lstStyle/>
          <a:p>
            <a:r>
              <a:rPr lang="en-US" b="1" dirty="0" smtClean="0"/>
              <a:t>Neha Agarwal</a:t>
            </a:r>
            <a:r>
              <a:rPr lang="en-US" dirty="0" smtClean="0"/>
              <a:t> </a:t>
            </a:r>
          </a:p>
          <a:p>
            <a:r>
              <a:rPr lang="en-US" i="1" dirty="0" smtClean="0"/>
              <a:t>University of Michigan</a:t>
            </a:r>
            <a:endParaRPr lang="en-US" i="1" dirty="0"/>
          </a:p>
        </p:txBody>
      </p:sp>
      <p:grpSp>
        <p:nvGrpSpPr>
          <p:cNvPr id="23" name="Group 22"/>
          <p:cNvGrpSpPr/>
          <p:nvPr/>
        </p:nvGrpSpPr>
        <p:grpSpPr>
          <a:xfrm>
            <a:off x="2046337" y="4112111"/>
            <a:ext cx="6886475" cy="1993599"/>
            <a:chOff x="2166723" y="4010451"/>
            <a:chExt cx="6886475" cy="199359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915" y="4679280"/>
              <a:ext cx="1179830" cy="12860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375" y="4679280"/>
              <a:ext cx="1037737" cy="132477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748" y="4679280"/>
              <a:ext cx="986531" cy="132477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381" y="4656783"/>
              <a:ext cx="1291590" cy="129159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1607" y="4656783"/>
              <a:ext cx="1291590" cy="1291590"/>
            </a:xfrm>
            <a:prstGeom prst="rect">
              <a:avLst/>
            </a:prstGeom>
          </p:spPr>
        </p:pic>
        <p:sp>
          <p:nvSpPr>
            <p:cNvPr id="17" name="TextBox 16"/>
            <p:cNvSpPr txBox="1"/>
            <p:nvPr/>
          </p:nvSpPr>
          <p:spPr>
            <a:xfrm>
              <a:off x="2166723" y="4032949"/>
              <a:ext cx="1199038" cy="646331"/>
            </a:xfrm>
            <a:prstGeom prst="rect">
              <a:avLst/>
            </a:prstGeom>
            <a:noFill/>
          </p:spPr>
          <p:txBody>
            <a:bodyPr wrap="square" rtlCol="0">
              <a:spAutoFit/>
            </a:bodyPr>
            <a:lstStyle/>
            <a:p>
              <a:pPr algn="ctr"/>
              <a:r>
                <a:rPr lang="en-US" dirty="0" smtClean="0"/>
                <a:t>Thomas </a:t>
              </a:r>
              <a:r>
                <a:rPr lang="en-US" dirty="0" err="1" smtClean="0"/>
                <a:t>Wenisch</a:t>
              </a:r>
              <a:endParaRPr lang="en-US" dirty="0"/>
            </a:p>
          </p:txBody>
        </p:sp>
        <p:sp>
          <p:nvSpPr>
            <p:cNvPr id="18" name="TextBox 17"/>
            <p:cNvSpPr txBox="1"/>
            <p:nvPr/>
          </p:nvSpPr>
          <p:spPr>
            <a:xfrm>
              <a:off x="3539748" y="4010452"/>
              <a:ext cx="986529" cy="646331"/>
            </a:xfrm>
            <a:prstGeom prst="rect">
              <a:avLst/>
            </a:prstGeom>
            <a:noFill/>
          </p:spPr>
          <p:txBody>
            <a:bodyPr wrap="square" rtlCol="0">
              <a:spAutoFit/>
            </a:bodyPr>
            <a:lstStyle/>
            <a:p>
              <a:pPr algn="ctr"/>
              <a:r>
                <a:rPr lang="en-US" dirty="0" smtClean="0"/>
                <a:t>David </a:t>
              </a:r>
              <a:r>
                <a:rPr lang="en-US" dirty="0" err="1" smtClean="0"/>
                <a:t>Nellans</a:t>
              </a:r>
              <a:endParaRPr lang="en-US" dirty="0"/>
            </a:p>
          </p:txBody>
        </p:sp>
        <p:sp>
          <p:nvSpPr>
            <p:cNvPr id="19" name="TextBox 18"/>
            <p:cNvSpPr txBox="1"/>
            <p:nvPr/>
          </p:nvSpPr>
          <p:spPr>
            <a:xfrm>
              <a:off x="4780915" y="4010452"/>
              <a:ext cx="1179828" cy="646331"/>
            </a:xfrm>
            <a:prstGeom prst="rect">
              <a:avLst/>
            </a:prstGeom>
            <a:noFill/>
          </p:spPr>
          <p:txBody>
            <a:bodyPr wrap="square" rtlCol="0">
              <a:spAutoFit/>
            </a:bodyPr>
            <a:lstStyle/>
            <a:p>
              <a:pPr algn="ctr"/>
              <a:r>
                <a:rPr lang="en-US" dirty="0" err="1" smtClean="0"/>
                <a:t>Eiman</a:t>
              </a:r>
              <a:r>
                <a:rPr lang="en-US" dirty="0" smtClean="0"/>
                <a:t> </a:t>
              </a:r>
              <a:r>
                <a:rPr lang="en-US" dirty="0" err="1" smtClean="0"/>
                <a:t>Ebrahimi</a:t>
              </a:r>
              <a:endParaRPr lang="en-US" dirty="0"/>
            </a:p>
          </p:txBody>
        </p:sp>
        <p:sp>
          <p:nvSpPr>
            <p:cNvPr id="20" name="TextBox 19"/>
            <p:cNvSpPr txBox="1"/>
            <p:nvPr/>
          </p:nvSpPr>
          <p:spPr>
            <a:xfrm>
              <a:off x="6215380" y="4010451"/>
              <a:ext cx="1291591" cy="646331"/>
            </a:xfrm>
            <a:prstGeom prst="rect">
              <a:avLst/>
            </a:prstGeom>
            <a:noFill/>
          </p:spPr>
          <p:txBody>
            <a:bodyPr wrap="square" rtlCol="0">
              <a:spAutoFit/>
            </a:bodyPr>
            <a:lstStyle/>
            <a:p>
              <a:pPr algn="ctr"/>
              <a:r>
                <a:rPr lang="en-US" dirty="0" smtClean="0"/>
                <a:t>John </a:t>
              </a:r>
              <a:r>
                <a:rPr lang="en-US" dirty="0" err="1" smtClean="0"/>
                <a:t>Danskin</a:t>
              </a:r>
              <a:endParaRPr lang="en-US" dirty="0"/>
            </a:p>
          </p:txBody>
        </p:sp>
        <p:sp>
          <p:nvSpPr>
            <p:cNvPr id="21" name="TextBox 20"/>
            <p:cNvSpPr txBox="1"/>
            <p:nvPr/>
          </p:nvSpPr>
          <p:spPr>
            <a:xfrm>
              <a:off x="7761608" y="4030622"/>
              <a:ext cx="1291590" cy="646331"/>
            </a:xfrm>
            <a:prstGeom prst="rect">
              <a:avLst/>
            </a:prstGeom>
            <a:noFill/>
          </p:spPr>
          <p:txBody>
            <a:bodyPr wrap="square" rtlCol="0">
              <a:spAutoFit/>
            </a:bodyPr>
            <a:lstStyle/>
            <a:p>
              <a:pPr algn="ctr"/>
              <a:r>
                <a:rPr lang="en-US" dirty="0" smtClean="0"/>
                <a:t>Steve </a:t>
              </a:r>
              <a:r>
                <a:rPr lang="en-US" dirty="0" err="1" smtClean="0"/>
                <a:t>Keckler</a:t>
              </a:r>
              <a:endParaRPr lang="en-US" dirty="0"/>
            </a:p>
          </p:txBody>
        </p:sp>
      </p:gr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130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1257" y="1234442"/>
            <a:ext cx="10450286" cy="4279107"/>
          </a:xfrm>
        </p:spPr>
        <p:txBody>
          <a:bodyPr/>
          <a:lstStyle/>
          <a:p>
            <a:pPr marL="0" indent="0">
              <a:buNone/>
            </a:pPr>
            <a:r>
              <a:rPr lang="en-US" sz="3000" dirty="0" smtClean="0">
                <a:solidFill>
                  <a:schemeClr val="tx1"/>
                </a:solidFill>
              </a:rPr>
              <a:t>CPUs  and GPUs connected via cache-line granularity interconnect</a:t>
            </a:r>
          </a:p>
          <a:p>
            <a:endParaRPr lang="en-US" sz="3000" dirty="0" smtClean="0">
              <a:solidFill>
                <a:schemeClr val="tx1"/>
              </a:solidFill>
            </a:endParaRPr>
          </a:p>
          <a:p>
            <a:endParaRPr lang="en-US" sz="3000" dirty="0" smtClean="0">
              <a:solidFill>
                <a:schemeClr val="tx1"/>
              </a:solidFill>
            </a:endParaRPr>
          </a:p>
        </p:txBody>
      </p:sp>
      <p:sp>
        <p:nvSpPr>
          <p:cNvPr id="10" name="Content Placeholder 5"/>
          <p:cNvSpPr txBox="1">
            <a:spLocks/>
          </p:cNvSpPr>
          <p:nvPr/>
        </p:nvSpPr>
        <p:spPr bwMode="auto">
          <a:xfrm>
            <a:off x="2371" y="5267893"/>
            <a:ext cx="10970430" cy="5343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3200" b="1" dirty="0">
                <a:solidFill>
                  <a:srgbClr val="FF0000"/>
                </a:solidFill>
                <a:latin typeface="Calibri" charset="0"/>
                <a:ea typeface="Calibri" charset="0"/>
                <a:cs typeface="Calibri" charset="0"/>
              </a:rPr>
              <a:t>Is coherence support necessary over this </a:t>
            </a:r>
            <a:r>
              <a:rPr lang="en-US" sz="3200" b="1" dirty="0" smtClean="0">
                <a:solidFill>
                  <a:srgbClr val="FF0000"/>
                </a:solidFill>
                <a:latin typeface="Calibri" charset="0"/>
                <a:ea typeface="Calibri" charset="0"/>
                <a:cs typeface="Calibri" charset="0"/>
              </a:rPr>
              <a:t>link</a:t>
            </a:r>
            <a:r>
              <a:rPr lang="en-US" sz="3200" b="1" dirty="0">
                <a:solidFill>
                  <a:srgbClr val="FF0000"/>
                </a:solidFill>
                <a:latin typeface="Calibri" charset="0"/>
                <a:ea typeface="Calibri" charset="0"/>
                <a:cs typeface="Calibri" charset="0"/>
              </a:rPr>
              <a:t>?</a:t>
            </a:r>
          </a:p>
        </p:txBody>
      </p:sp>
      <p:sp>
        <p:nvSpPr>
          <p:cNvPr id="3" name="Title 2"/>
          <p:cNvSpPr>
            <a:spLocks noGrp="1"/>
          </p:cNvSpPr>
          <p:nvPr>
            <p:ph type="title"/>
          </p:nvPr>
        </p:nvSpPr>
        <p:spPr/>
        <p:txBody>
          <a:bodyPr/>
          <a:lstStyle/>
          <a:p>
            <a:r>
              <a:rPr lang="en-US" dirty="0" smtClean="0"/>
              <a:t>Discrete CPU-GPU systems</a:t>
            </a:r>
            <a:endParaRPr lang="en-US" dirty="0"/>
          </a:p>
        </p:txBody>
      </p:sp>
      <p:grpSp>
        <p:nvGrpSpPr>
          <p:cNvPr id="4" name="Group 3"/>
          <p:cNvGrpSpPr/>
          <p:nvPr/>
        </p:nvGrpSpPr>
        <p:grpSpPr>
          <a:xfrm>
            <a:off x="3220084" y="1930485"/>
            <a:ext cx="4807635" cy="3129200"/>
            <a:chOff x="3220084" y="1930485"/>
            <a:chExt cx="4807635" cy="3129200"/>
          </a:xfrm>
        </p:grpSpPr>
        <p:grpSp>
          <p:nvGrpSpPr>
            <p:cNvPr id="9" name="Group 8"/>
            <p:cNvGrpSpPr/>
            <p:nvPr/>
          </p:nvGrpSpPr>
          <p:grpSpPr>
            <a:xfrm>
              <a:off x="3220084" y="1930485"/>
              <a:ext cx="4807635" cy="3129200"/>
              <a:chOff x="2280057" y="2375065"/>
              <a:chExt cx="6735060" cy="3459230"/>
            </a:xfrm>
          </p:grpSpPr>
          <p:grpSp>
            <p:nvGrpSpPr>
              <p:cNvPr id="15" name="Group 14"/>
              <p:cNvGrpSpPr/>
              <p:nvPr/>
            </p:nvGrpSpPr>
            <p:grpSpPr>
              <a:xfrm>
                <a:off x="2280057" y="2375065"/>
                <a:ext cx="6735060" cy="3459230"/>
                <a:chOff x="2280057" y="2375065"/>
                <a:chExt cx="6735060" cy="3459230"/>
              </a:xfrm>
            </p:grpSpPr>
            <p:sp>
              <p:nvSpPr>
                <p:cNvPr id="21" name="Rounded Rectangle 20"/>
                <p:cNvSpPr/>
                <p:nvPr/>
              </p:nvSpPr>
              <p:spPr>
                <a:xfrm>
                  <a:off x="2280057" y="4434719"/>
                  <a:ext cx="673506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346455" y="2375065"/>
                  <a:ext cx="6341716" cy="2172611"/>
                  <a:chOff x="2526520" y="2984016"/>
                  <a:chExt cx="5918225" cy="1820796"/>
                </a:xfrm>
              </p:grpSpPr>
              <p:sp>
                <p:nvSpPr>
                  <p:cNvPr id="25" name="Rounded Rectangle 24"/>
                  <p:cNvSpPr/>
                  <p:nvPr/>
                </p:nvSpPr>
                <p:spPr>
                  <a:xfrm>
                    <a:off x="25265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6" name="Rounded Rectangle 25"/>
                  <p:cNvSpPr/>
                  <p:nvPr/>
                </p:nvSpPr>
                <p:spPr>
                  <a:xfrm>
                    <a:off x="7057967"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7"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8" name="Left-Right Arrow 27"/>
                  <p:cNvSpPr/>
                  <p:nvPr/>
                </p:nvSpPr>
                <p:spPr>
                  <a:xfrm>
                    <a:off x="3913298" y="3277897"/>
                    <a:ext cx="3160194"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24" name="TextBox 3"/>
                <p:cNvSpPr txBox="1">
                  <a:spLocks noChangeArrowheads="1"/>
                </p:cNvSpPr>
                <p:nvPr/>
              </p:nvSpPr>
              <p:spPr bwMode="auto">
                <a:xfrm>
                  <a:off x="4246564"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6" name="Group 15"/>
              <p:cNvGrpSpPr/>
              <p:nvPr/>
            </p:nvGrpSpPr>
            <p:grpSpPr>
              <a:xfrm>
                <a:off x="7081573" y="4587569"/>
                <a:ext cx="1783266" cy="1079416"/>
                <a:chOff x="7081573" y="4587569"/>
                <a:chExt cx="1783266" cy="1079416"/>
              </a:xfrm>
            </p:grpSpPr>
            <p:sp>
              <p:nvSpPr>
                <p:cNvPr id="17" name="Rounded Rectangle 16"/>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8" name="Rounded Rectangle 17"/>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grpSp>
          <p:nvGrpSpPr>
            <p:cNvPr id="2" name="Group 1"/>
            <p:cNvGrpSpPr/>
            <p:nvPr/>
          </p:nvGrpSpPr>
          <p:grpSpPr>
            <a:xfrm>
              <a:off x="3280685" y="3931904"/>
              <a:ext cx="1387062" cy="975623"/>
              <a:chOff x="8382886" y="2155320"/>
              <a:chExt cx="1387062" cy="975623"/>
            </a:xfrm>
          </p:grpSpPr>
          <p:sp>
            <p:nvSpPr>
              <p:cNvPr id="40" name="Rounded Rectangle 39"/>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1" name="Rounded Rectangle 40"/>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36" name="Rounded Rectangle 35"/>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7" name="Rounded Rectangle 36"/>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grpSp>
      <p:sp>
        <p:nvSpPr>
          <p:cNvPr id="44" name="TextBox 43"/>
          <p:cNvSpPr txBox="1"/>
          <p:nvPr/>
        </p:nvSpPr>
        <p:spPr>
          <a:xfrm>
            <a:off x="3641457" y="2530561"/>
            <a:ext cx="3808934"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Cache-line granularity </a:t>
            </a:r>
            <a:r>
              <a:rPr lang="en-US" sz="1600" kern="0" dirty="0" smtClean="0">
                <a:solidFill>
                  <a:sysClr val="windowText" lastClr="000000"/>
                </a:solidFill>
              </a:rPr>
              <a:t>link</a:t>
            </a:r>
          </a:p>
          <a:p>
            <a:pPr algn="ctr" defTabSz="914400" fontAlgn="auto">
              <a:spcBef>
                <a:spcPts val="0"/>
              </a:spcBef>
              <a:spcAft>
                <a:spcPts val="0"/>
              </a:spcAft>
              <a:defRPr/>
            </a:pPr>
            <a:r>
              <a:rPr lang="en-US" sz="1600" kern="0" dirty="0" smtClean="0">
                <a:solidFill>
                  <a:sysClr val="windowText" lastClr="000000"/>
                </a:solidFill>
              </a:rPr>
              <a:t>(e.g</a:t>
            </a:r>
            <a:r>
              <a:rPr lang="en-US" sz="1600" kern="0" dirty="0">
                <a:solidFill>
                  <a:sysClr val="windowText" lastClr="000000"/>
                </a:solidFill>
              </a:rPr>
              <a:t>., NVIDIA’s NVLINK)</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02209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48644" y="1234442"/>
            <a:ext cx="9875516" cy="4279107"/>
          </a:xfrm>
        </p:spPr>
        <p:txBody>
          <a:bodyPr/>
          <a:lstStyle/>
          <a:p>
            <a:pPr marL="0" indent="0">
              <a:buNone/>
            </a:pPr>
            <a:r>
              <a:rPr lang="en-US" sz="2600" dirty="0" smtClean="0"/>
              <a:t>Improves programmer productivity by eliminating manual data copying</a:t>
            </a:r>
            <a:endParaRPr lang="en-US" sz="2600" dirty="0"/>
          </a:p>
          <a:p>
            <a:pPr marL="0" indent="0">
              <a:buNone/>
            </a:pPr>
            <a:r>
              <a:rPr lang="en-US" sz="2600" dirty="0" smtClean="0"/>
              <a:t>Improves performance via fine-grained access to remote memory</a:t>
            </a:r>
            <a:endParaRPr lang="en-US" sz="2600" dirty="0"/>
          </a:p>
        </p:txBody>
      </p:sp>
      <p:sp>
        <p:nvSpPr>
          <p:cNvPr id="4" name="Content Placeholder 5"/>
          <p:cNvSpPr txBox="1">
            <a:spLocks/>
          </p:cNvSpPr>
          <p:nvPr/>
        </p:nvSpPr>
        <p:spPr>
          <a:xfrm>
            <a:off x="548640" y="5715913"/>
            <a:ext cx="10213163" cy="491912"/>
          </a:xfrm>
          <a:prstGeom prst="rect">
            <a:avLst/>
          </a:prstGeom>
          <a:ln>
            <a:noFill/>
          </a:ln>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2600" b="1" dirty="0">
                <a:solidFill>
                  <a:srgbClr val="FF0000"/>
                </a:solidFill>
                <a:latin typeface="Calibri" charset="0"/>
                <a:ea typeface="Calibri" charset="0"/>
                <a:cs typeface="Calibri" charset="0"/>
              </a:rPr>
              <a:t>Goal: High performance </a:t>
            </a:r>
            <a:r>
              <a:rPr lang="en-US" sz="2600" b="1" dirty="0" smtClean="0">
                <a:solidFill>
                  <a:srgbClr val="FF0000"/>
                </a:solidFill>
                <a:latin typeface="Calibri" charset="0"/>
                <a:ea typeface="Calibri" charset="0"/>
                <a:cs typeface="Calibri" charset="0"/>
              </a:rPr>
              <a:t>coherent address </a:t>
            </a:r>
            <a:r>
              <a:rPr lang="en-US" sz="2600" b="1" dirty="0">
                <a:solidFill>
                  <a:srgbClr val="FF0000"/>
                </a:solidFill>
                <a:latin typeface="Calibri" charset="0"/>
                <a:ea typeface="Calibri" charset="0"/>
                <a:cs typeface="Calibri" charset="0"/>
              </a:rPr>
              <a:t>space</a:t>
            </a:r>
          </a:p>
        </p:txBody>
      </p:sp>
      <p:grpSp>
        <p:nvGrpSpPr>
          <p:cNvPr id="16" name="Group 15"/>
          <p:cNvGrpSpPr/>
          <p:nvPr/>
        </p:nvGrpSpPr>
        <p:grpSpPr>
          <a:xfrm>
            <a:off x="3220084" y="2540080"/>
            <a:ext cx="4689476" cy="3129200"/>
            <a:chOff x="2280057" y="2375065"/>
            <a:chExt cx="6569530" cy="3459230"/>
          </a:xfrm>
        </p:grpSpPr>
        <p:grpSp>
          <p:nvGrpSpPr>
            <p:cNvPr id="15" name="Group 14"/>
            <p:cNvGrpSpPr/>
            <p:nvPr/>
          </p:nvGrpSpPr>
          <p:grpSpPr>
            <a:xfrm>
              <a:off x="2280057" y="2375065"/>
              <a:ext cx="6569530" cy="3459230"/>
              <a:chOff x="2280057" y="2375065"/>
              <a:chExt cx="6569530" cy="3459230"/>
            </a:xfrm>
          </p:grpSpPr>
          <p:sp>
            <p:nvSpPr>
              <p:cNvPr id="21" name="Rounded Rectangle 20"/>
              <p:cNvSpPr/>
              <p:nvPr/>
            </p:nvSpPr>
            <p:spPr>
              <a:xfrm>
                <a:off x="2280057" y="4434719"/>
                <a:ext cx="656953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412999" y="2375065"/>
                <a:ext cx="6191992" cy="2172611"/>
                <a:chOff x="2588620" y="2984016"/>
                <a:chExt cx="5778500" cy="1820796"/>
              </a:xfrm>
            </p:grpSpPr>
            <p:sp>
              <p:nvSpPr>
                <p:cNvPr id="23" name="Rounded Rectangle 22"/>
                <p:cNvSpPr/>
                <p:nvPr/>
              </p:nvSpPr>
              <p:spPr>
                <a:xfrm>
                  <a:off x="25886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4" name="Rounded Rectangle 23"/>
                <p:cNvSpPr/>
                <p:nvPr/>
              </p:nvSpPr>
              <p:spPr>
                <a:xfrm>
                  <a:off x="6980342"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5"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6" name="Left-Right Arrow 25"/>
                <p:cNvSpPr/>
                <p:nvPr/>
              </p:nvSpPr>
              <p:spPr>
                <a:xfrm>
                  <a:off x="3975397" y="3310902"/>
                  <a:ext cx="3004945"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Up-Down Arrow 26"/>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Down Arrow 27"/>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36" name="TextBox 3"/>
              <p:cNvSpPr txBox="1">
                <a:spLocks noChangeArrowheads="1"/>
              </p:cNvSpPr>
              <p:nvPr/>
            </p:nvSpPr>
            <p:spPr bwMode="auto">
              <a:xfrm>
                <a:off x="4229926"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4" name="Group 13"/>
            <p:cNvGrpSpPr/>
            <p:nvPr/>
          </p:nvGrpSpPr>
          <p:grpSpPr>
            <a:xfrm>
              <a:off x="7081573" y="4587569"/>
              <a:ext cx="1614961" cy="1079416"/>
              <a:chOff x="7081573" y="4587569"/>
              <a:chExt cx="1614961" cy="1079416"/>
            </a:xfrm>
          </p:grpSpPr>
          <p:sp>
            <p:nvSpPr>
              <p:cNvPr id="31" name="Rounded Rectangle 30"/>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3" name="Rounded Rectangle 32"/>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4" name="Rounded Rectangle 33"/>
              <p:cNvSpPr/>
              <p:nvPr/>
            </p:nvSpPr>
            <p:spPr>
              <a:xfrm>
                <a:off x="7502228" y="4955791"/>
                <a:ext cx="1194306"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a:solidFill>
                      <a:srgbClr val="000000"/>
                    </a:solidFill>
                    <a:latin typeface="Calibri"/>
                    <a:ea typeface="+mn-ea"/>
                  </a:rPr>
                  <a:t>m</a:t>
                </a:r>
                <a:r>
                  <a:rPr lang="en-US" sz="1300" b="1" kern="0" dirty="0" smtClean="0">
                    <a:solidFill>
                      <a:srgbClr val="000000"/>
                    </a:solidFill>
                    <a:latin typeface="Calibri"/>
                    <a:ea typeface="+mn-ea"/>
                  </a:rPr>
                  <a:t>emory</a:t>
                </a:r>
                <a:endParaRPr lang="en-US" sz="1300" b="1" kern="0" dirty="0">
                  <a:solidFill>
                    <a:srgbClr val="000000"/>
                  </a:solidFill>
                  <a:latin typeface="Calibri"/>
                  <a:ea typeface="+mn-ea"/>
                </a:endParaRPr>
              </a:p>
            </p:txBody>
          </p:sp>
        </p:grpSp>
      </p:grpSp>
      <p:sp>
        <p:nvSpPr>
          <p:cNvPr id="5" name="Rectangle 4"/>
          <p:cNvSpPr/>
          <p:nvPr/>
        </p:nvSpPr>
        <p:spPr>
          <a:xfrm>
            <a:off x="7004717" y="4893721"/>
            <a:ext cx="683489" cy="2107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Line</a:t>
            </a:r>
            <a:endParaRPr lang="en-US" sz="1200" b="1" dirty="0">
              <a:solidFill>
                <a:schemeClr val="tx1"/>
              </a:solidFill>
            </a:endParaRPr>
          </a:p>
        </p:txBody>
      </p:sp>
      <p:cxnSp>
        <p:nvCxnSpPr>
          <p:cNvPr id="8" name="Straight Arrow Connector 7"/>
          <p:cNvCxnSpPr/>
          <p:nvPr/>
        </p:nvCxnSpPr>
        <p:spPr>
          <a:xfrm>
            <a:off x="4432337" y="3438101"/>
            <a:ext cx="2419725" cy="1258718"/>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243251" y="4537926"/>
            <a:ext cx="1387062" cy="975623"/>
            <a:chOff x="8382886" y="2155320"/>
            <a:chExt cx="1387062" cy="975623"/>
          </a:xfrm>
        </p:grpSpPr>
        <p:sp>
          <p:nvSpPr>
            <p:cNvPr id="37" name="Rounded Rectangle 36"/>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0" name="Rounded Rectangle 39"/>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41" name="Rounded Rectangle 40"/>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sp>
        <p:nvSpPr>
          <p:cNvPr id="7" name="Title 6"/>
          <p:cNvSpPr>
            <a:spLocks noGrp="1"/>
          </p:cNvSpPr>
          <p:nvPr>
            <p:ph type="title"/>
          </p:nvPr>
        </p:nvSpPr>
        <p:spPr/>
        <p:txBody>
          <a:bodyPr/>
          <a:lstStyle/>
          <a:p>
            <a:r>
              <a:rPr lang="en-US" dirty="0" smtClean="0"/>
              <a:t>Why CPU-GPU cache coherence?</a:t>
            </a:r>
            <a:endParaRPr lang="en-US" dirty="0"/>
          </a:p>
        </p:txBody>
      </p:sp>
      <p:sp>
        <p:nvSpPr>
          <p:cNvPr id="11" name="Rectangle 10"/>
          <p:cNvSpPr/>
          <p:nvPr/>
        </p:nvSpPr>
        <p:spPr>
          <a:xfrm>
            <a:off x="6732166" y="4655099"/>
            <a:ext cx="839599" cy="34908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Page</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964975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7" presetClass="path" presetSubtype="0" accel="50000" decel="50000" fill="hold" grpId="1" nodeType="clickEffect">
                                  <p:stCondLst>
                                    <p:cond delay="0"/>
                                  </p:stCondLst>
                                  <p:childTnLst>
                                    <p:animMotion origin="layout" path="M 4.9537E-6 0.01209 L -0.07958 -0.17078 C -0.09621 -0.21117 -0.1211 -0.23277 -0.14729 -0.23277 C -0.1768 -0.23277 -0.20038 -0.21117 -0.21687 -0.17078 L -0.29587 0.01209 " pathEditMode="relative" rAng="0" ptsTypes="AAAAA">
                                      <p:cBhvr>
                                        <p:cTn id="19" dur="2000" fill="hold"/>
                                        <p:tgtEl>
                                          <p:spTgt spid="11"/>
                                        </p:tgtEl>
                                        <p:attrNameLst>
                                          <p:attrName>ppt_x</p:attrName>
                                          <p:attrName>ppt_y</p:attrName>
                                        </p:attrNameLst>
                                      </p:cBhvr>
                                      <p:rCtr x="-14800" y="-12243"/>
                                    </p:animMotion>
                                  </p:childTnLst>
                                </p:cTn>
                              </p:par>
                            </p:childTnLst>
                          </p:cTn>
                        </p:par>
                        <p:par>
                          <p:cTn id="20" fill="hold">
                            <p:stCondLst>
                              <p:cond delay="2000"/>
                            </p:stCondLst>
                            <p:childTnLst>
                              <p:par>
                                <p:cTn id="21" presetID="22" presetClass="exit" presetSubtype="4" fill="hold" nodeType="afterEffect">
                                  <p:stCondLst>
                                    <p:cond delay="0"/>
                                  </p:stCondLst>
                                  <p:childTnLst>
                                    <p:animEffect transition="out" filter="wipe(down)">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0" presetClass="path" presetSubtype="0" accel="50000" decel="50000" fill="hold" grpId="0" nodeType="clickEffect">
                                  <p:stCondLst>
                                    <p:cond delay="0"/>
                                  </p:stCondLst>
                                  <p:childTnLst>
                                    <p:animMotion origin="layout" path="M -0.32726 -0.24872 L -0.16479 -0.24872 C -0.09231 -0.24872 -0.00319 -0.17953 -0.00319 -0.12423 L -0.00319 2.01646E-6 " pathEditMode="relative" rAng="10800000" ptsTypes="AAAA">
                                      <p:cBhvr>
                                        <p:cTn id="44" dur="2000" spd="-100000" fill="hold"/>
                                        <p:tgtEl>
                                          <p:spTgt spid="5"/>
                                        </p:tgtEl>
                                        <p:attrNameLst>
                                          <p:attrName>ppt_x</p:attrName>
                                          <p:attrName>ppt_y</p:attrName>
                                        </p:attrNameLst>
                                      </p:cBhvr>
                                      <p:rCtr x="16204" y="12449"/>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5" grpId="2" animBg="1"/>
      <p:bldP spid="11" grpId="0" animBg="1"/>
      <p:bldP spid="11" grpId="1" animBg="1"/>
      <p:bldP spid="11"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874" y="1538361"/>
            <a:ext cx="10972800" cy="553998"/>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grpSp>
        <p:nvGrpSpPr>
          <p:cNvPr id="13" name="Group 12"/>
          <p:cNvGrpSpPr/>
          <p:nvPr/>
        </p:nvGrpSpPr>
        <p:grpSpPr>
          <a:xfrm>
            <a:off x="1306286" y="2400143"/>
            <a:ext cx="8390778" cy="3133756"/>
            <a:chOff x="1881513" y="2239458"/>
            <a:chExt cx="6383713" cy="22375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274" t="50468" r="20979" b="10039"/>
            <a:stretch/>
          </p:blipFill>
          <p:spPr>
            <a:xfrm>
              <a:off x="1881513" y="2239458"/>
              <a:ext cx="6383713" cy="2237539"/>
            </a:xfrm>
            <a:prstGeom prst="rect">
              <a:avLst/>
            </a:prstGeom>
          </p:spPr>
        </p:pic>
        <p:sp>
          <p:nvSpPr>
            <p:cNvPr id="16" name="Rectangle 15"/>
            <p:cNvSpPr/>
            <p:nvPr/>
          </p:nvSpPr>
          <p:spPr bwMode="auto">
            <a:xfrm>
              <a:off x="7685245" y="4054021"/>
              <a:ext cx="579981" cy="4229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6973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 y="1507584"/>
            <a:ext cx="10972800" cy="584775"/>
          </a:xfrm>
          <a:prstGeom prst="rect">
            <a:avLst/>
          </a:prstGeom>
          <a:noFill/>
        </p:spPr>
        <p:txBody>
          <a:bodyPr wrap="square" rtlCol="0">
            <a:spAutoFit/>
          </a:bodyPr>
          <a:lstStyle/>
          <a:p>
            <a:pPr algn="ctr"/>
            <a:r>
              <a:rPr lang="en-US" sz="3200" b="1" dirty="0" smtClean="0">
                <a:solidFill>
                  <a:srgbClr val="FF0000"/>
                </a:solidFill>
                <a:latin typeface="Calibri" charset="0"/>
                <a:ea typeface="Calibri" charset="0"/>
                <a:cs typeface="Calibri" charset="0"/>
              </a:rPr>
              <a:t>2. Vendor collaboration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450" y="2571243"/>
            <a:ext cx="5040520" cy="282976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40322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Simplify CPU-GPU coherence design</a:t>
            </a:r>
            <a:endParaRPr lang="en-US" dirty="0"/>
          </a:p>
        </p:txBody>
      </p:sp>
      <p:sp>
        <p:nvSpPr>
          <p:cNvPr id="5" name="TextBox 4"/>
          <p:cNvSpPr txBox="1"/>
          <p:nvPr/>
        </p:nvSpPr>
        <p:spPr>
          <a:xfrm>
            <a:off x="11874" y="1443358"/>
            <a:ext cx="10972800" cy="1631216"/>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a:p>
            <a:pPr algn="ctr"/>
            <a:endParaRPr lang="en-US" sz="1000" b="1" dirty="0" smtClean="0">
              <a:solidFill>
                <a:srgbClr val="FF000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Restrict GPU’s </a:t>
            </a:r>
            <a:r>
              <a:rPr lang="en-US" sz="3000" b="1" dirty="0" smtClean="0">
                <a:solidFill>
                  <a:srgbClr val="002060"/>
                </a:solidFill>
                <a:latin typeface="Calibri" charset="0"/>
                <a:ea typeface="Calibri" charset="0"/>
                <a:cs typeface="Calibri" charset="0"/>
              </a:rPr>
              <a:t>caching ability exploiting </a:t>
            </a:r>
            <a:r>
              <a:rPr lang="en-US" sz="3000" b="1" dirty="0">
                <a:solidFill>
                  <a:srgbClr val="002060"/>
                </a:solidFill>
                <a:latin typeface="Calibri" charset="0"/>
                <a:ea typeface="Calibri" charset="0"/>
                <a:cs typeface="Calibri" charset="0"/>
              </a:rPr>
              <a:t>GPU’s latency tolerance</a:t>
            </a:r>
          </a:p>
          <a:p>
            <a:pPr algn="ctr"/>
            <a:endParaRPr lang="en-US" sz="3000" b="1" dirty="0" smtClean="0">
              <a:solidFill>
                <a:srgbClr val="FF0000"/>
              </a:solidFill>
              <a:latin typeface="Calibri" charset="0"/>
              <a:ea typeface="Calibri" charset="0"/>
              <a:cs typeface="Calibri" charset="0"/>
            </a:endParaRPr>
          </a:p>
        </p:txBody>
      </p:sp>
      <p:sp>
        <p:nvSpPr>
          <p:cNvPr id="7" name="TextBox 6"/>
          <p:cNvSpPr txBox="1"/>
          <p:nvPr/>
        </p:nvSpPr>
        <p:spPr>
          <a:xfrm>
            <a:off x="-2" y="2931649"/>
            <a:ext cx="10972800" cy="1169551"/>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2. Vendor collaboration</a:t>
            </a:r>
          </a:p>
          <a:p>
            <a:pPr algn="ctr"/>
            <a:endParaRPr lang="en-US" sz="1000" b="1" dirty="0">
              <a:solidFill>
                <a:srgbClr val="00B05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CPU and GPU need </a:t>
            </a:r>
            <a:r>
              <a:rPr lang="en-US" sz="3000" b="1" i="1" dirty="0">
                <a:solidFill>
                  <a:srgbClr val="002060"/>
                </a:solidFill>
                <a:latin typeface="Calibri" charset="0"/>
                <a:ea typeface="Calibri" charset="0"/>
                <a:cs typeface="Calibri" charset="0"/>
              </a:rPr>
              <a:t>not</a:t>
            </a:r>
            <a:r>
              <a:rPr lang="en-US" sz="3000" b="1" dirty="0">
                <a:solidFill>
                  <a:srgbClr val="002060"/>
                </a:solidFill>
                <a:latin typeface="Calibri" charset="0"/>
                <a:ea typeface="Calibri" charset="0"/>
                <a:cs typeface="Calibri" charset="0"/>
              </a:rPr>
              <a:t> implement same coherence </a:t>
            </a:r>
            <a:r>
              <a:rPr lang="en-US" sz="3000" b="1" dirty="0" smtClean="0">
                <a:solidFill>
                  <a:srgbClr val="002060"/>
                </a:solidFill>
                <a:latin typeface="Calibri" charset="0"/>
                <a:ea typeface="Calibri" charset="0"/>
                <a:cs typeface="Calibri" charset="0"/>
              </a:rPr>
              <a:t>protocol</a:t>
            </a:r>
            <a:endParaRPr lang="en-US" sz="3000" b="1" dirty="0">
              <a:solidFill>
                <a:srgbClr val="002060"/>
              </a:solidFill>
              <a:latin typeface="Calibri" charset="0"/>
              <a:ea typeface="Calibri" charset="0"/>
              <a:cs typeface="Calibri" charset="0"/>
            </a:endParaRPr>
          </a:p>
        </p:txBody>
      </p:sp>
      <p:sp>
        <p:nvSpPr>
          <p:cNvPr id="8" name="Title 2"/>
          <p:cNvSpPr txBox="1">
            <a:spLocks/>
          </p:cNvSpPr>
          <p:nvPr/>
        </p:nvSpPr>
        <p:spPr bwMode="auto">
          <a:xfrm>
            <a:off x="656342" y="4161737"/>
            <a:ext cx="9875520" cy="18234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en-US" sz="4000" b="1">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a:lstStyle>
          <a:p>
            <a:pPr defTabSz="914400"/>
            <a:r>
              <a:rPr lang="en-US" sz="3200" kern="0" dirty="0" smtClean="0">
                <a:solidFill>
                  <a:srgbClr val="FF0000"/>
                </a:solidFill>
              </a:rPr>
              <a:t>Solution: Selective GPU caching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6580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How to exploit differences </a:t>
            </a:r>
            <a:r>
              <a:rPr lang="en-US" dirty="0" smtClean="0"/>
              <a:t>in memory </a:t>
            </a:r>
            <a:r>
              <a:rPr lang="en-US" dirty="0" smtClean="0"/>
              <a:t>characteristics to match with application nature?</a:t>
            </a:r>
          </a:p>
          <a:p>
            <a:pPr lvl="1"/>
            <a:r>
              <a:rPr lang="en-US" dirty="0" smtClean="0"/>
              <a:t>Optimize for latency / bandwidth / programmability</a:t>
            </a:r>
          </a:p>
          <a:p>
            <a:pPr lvl="1"/>
            <a:endParaRPr lang="en-US" dirty="0" smtClean="0"/>
          </a:p>
          <a:p>
            <a:r>
              <a:rPr lang="en-US" dirty="0" smtClean="0"/>
              <a:t>Systems designed by separate vendors</a:t>
            </a:r>
          </a:p>
          <a:p>
            <a:pPr lvl="1"/>
            <a:r>
              <a:rPr lang="en-US" i="1" dirty="0" smtClean="0"/>
              <a:t>“The single biggest problem in communication is the illusion it has already happened” </a:t>
            </a:r>
            <a:r>
              <a:rPr lang="en-US" dirty="0" smtClean="0"/>
              <a:t>– George Bernard Shaw</a:t>
            </a:r>
          </a:p>
          <a:p>
            <a:pPr lvl="1"/>
            <a:endParaRPr lang="en-US" dirty="0" smtClean="0"/>
          </a:p>
          <a:p>
            <a:r>
              <a:rPr lang="en-US" dirty="0" smtClean="0"/>
              <a:t>Growing memory </a:t>
            </a:r>
            <a:r>
              <a:rPr lang="en-US" dirty="0" smtClean="0"/>
              <a:t>capacity / machine, hence the cost</a:t>
            </a:r>
          </a:p>
          <a:p>
            <a:pPr lvl="1"/>
            <a:r>
              <a:rPr lang="en-US" dirty="0" smtClean="0"/>
              <a:t>Trend: applications with large in-memory datasets</a:t>
            </a:r>
            <a:endParaRPr lang="en-US" dirty="0" smtClean="0"/>
          </a:p>
        </p:txBody>
      </p:sp>
      <p:sp>
        <p:nvSpPr>
          <p:cNvPr id="4" name="Slide Number Placeholder 3"/>
          <p:cNvSpPr>
            <a:spLocks noGrp="1"/>
          </p:cNvSpPr>
          <p:nvPr>
            <p:ph type="sldNum" sz="quarter" idx="4"/>
          </p:nvPr>
        </p:nvSpPr>
        <p:spPr/>
        <p:txBody>
          <a:bodyPr/>
          <a:lstStyle/>
          <a:p>
            <a:fld id="{24EAD923-3004-4A31-84C7-9B440B785588}" type="slidenum">
              <a:rPr lang="en-US" smtClean="0"/>
              <a:pPr/>
              <a:t>7</a:t>
            </a:fld>
            <a:endParaRPr lang="en-US" dirty="0"/>
          </a:p>
        </p:txBody>
      </p:sp>
      <p:sp>
        <p:nvSpPr>
          <p:cNvPr id="5" name="Content Placeholder 2"/>
          <p:cNvSpPr txBox="1">
            <a:spLocks/>
          </p:cNvSpPr>
          <p:nvPr/>
        </p:nvSpPr>
        <p:spPr>
          <a:xfrm>
            <a:off x="275700" y="5632291"/>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That is why </a:t>
            </a:r>
            <a:r>
              <a:rPr lang="en-US" sz="3000" b="1" kern="0" dirty="0" smtClean="0">
                <a:solidFill>
                  <a:srgbClr val="FF0000"/>
                </a:solidFill>
              </a:rPr>
              <a:t>we are</a:t>
            </a:r>
            <a:r>
              <a:rPr lang="en-US" sz="3000" b="1" kern="0" dirty="0" smtClean="0">
                <a:solidFill>
                  <a:srgbClr val="FF0000"/>
                </a:solidFill>
              </a:rPr>
              <a:t> </a:t>
            </a:r>
            <a:r>
              <a:rPr lang="en-US" sz="3000" b="1" kern="0" dirty="0" smtClean="0">
                <a:solidFill>
                  <a:srgbClr val="FF0000"/>
                </a:solidFill>
              </a:rPr>
              <a:t>here today </a:t>
            </a:r>
            <a:r>
              <a:rPr lang="en-US" sz="3000" b="1" kern="0" dirty="0" smtClean="0">
                <a:solidFill>
                  <a:srgbClr val="FF0000"/>
                </a:solidFill>
                <a:sym typeface="Wingdings"/>
              </a:rPr>
              <a:t></a:t>
            </a:r>
            <a:endParaRPr lang="en-US" sz="3000" b="1" kern="0" dirty="0" smtClean="0">
              <a:solidFill>
                <a:srgbClr val="FF0000"/>
              </a:solidFill>
            </a:endParaRPr>
          </a:p>
        </p:txBody>
      </p:sp>
    </p:spTree>
    <p:extLst>
      <p:ext uri="{BB962C8B-B14F-4D97-AF65-F5344CB8AC3E}">
        <p14:creationId xmlns:p14="http://schemas.microsoft.com/office/powerpoint/2010/main" val="188593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172277" y="5100120"/>
            <a:ext cx="10972800" cy="1015663"/>
          </a:xfrm>
          <a:prstGeom prst="rect">
            <a:avLst/>
          </a:prstGeom>
          <a:noFill/>
        </p:spPr>
        <p:txBody>
          <a:bodyPr wrap="square" rtlCol="0">
            <a:spAutoFit/>
          </a:bodyPr>
          <a:lstStyle/>
          <a:p>
            <a:pPr algn="ctr" defTabSz="914400" fontAlgn="auto">
              <a:spcBef>
                <a:spcPts val="0"/>
              </a:spcBef>
              <a:spcAft>
                <a:spcPts val="0"/>
              </a:spcAft>
              <a:defRPr/>
            </a:pPr>
            <a:r>
              <a:rPr lang="en-US" sz="3000" b="1" kern="0">
                <a:solidFill>
                  <a:srgbClr val="FF0000"/>
                </a:solidFill>
                <a:latin typeface="Calibri" charset="0"/>
                <a:ea typeface="Calibri" charset="0"/>
                <a:cs typeface="Calibri" charset="0"/>
              </a:rPr>
              <a:t>CPU caching capability remains </a:t>
            </a:r>
            <a:r>
              <a:rPr lang="en-US" sz="3000" b="1" kern="0" smtClean="0">
                <a:solidFill>
                  <a:srgbClr val="FF0000"/>
                </a:solidFill>
                <a:latin typeface="Calibri" charset="0"/>
                <a:ea typeface="Calibri" charset="0"/>
                <a:cs typeface="Calibri" charset="0"/>
              </a:rPr>
              <a:t>intact</a:t>
            </a:r>
          </a:p>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GPU doesn’t need </a:t>
            </a:r>
            <a:r>
              <a:rPr lang="en-US" sz="3000" b="1" kern="0" dirty="0">
                <a:solidFill>
                  <a:srgbClr val="FF0000"/>
                </a:solidFill>
                <a:latin typeface="Calibri" charset="0"/>
                <a:ea typeface="Calibri" charset="0"/>
                <a:cs typeface="Calibri" charset="0"/>
              </a:rPr>
              <a:t>to handle coherence traffic </a:t>
            </a:r>
            <a:r>
              <a:rPr lang="en-US" sz="3000" b="1" kern="0" dirty="0" smtClean="0">
                <a:solidFill>
                  <a:srgbClr val="FF0000"/>
                </a:solidFill>
                <a:latin typeface="Calibri" charset="0"/>
                <a:ea typeface="Calibri" charset="0"/>
                <a:cs typeface="Calibri" charset="0"/>
              </a:rPr>
              <a:t>from CPU</a:t>
            </a:r>
            <a:endParaRPr lang="en-US" sz="3000" b="1" kern="0" baseline="0" dirty="0">
              <a:solidFill>
                <a:srgbClr val="FF0000"/>
              </a:solidFill>
              <a:latin typeface="Calibri" charset="0"/>
              <a:ea typeface="Calibri" charset="0"/>
              <a:cs typeface="Calibri" charset="0"/>
            </a:endParaRPr>
          </a:p>
        </p:txBody>
      </p:sp>
      <p:sp>
        <p:nvSpPr>
          <p:cNvPr id="32" name="Title 1"/>
          <p:cNvSpPr>
            <a:spLocks noGrp="1"/>
          </p:cNvSpPr>
          <p:nvPr>
            <p:ph type="title"/>
          </p:nvPr>
        </p:nvSpPr>
        <p:spPr>
          <a:xfrm>
            <a:off x="548640" y="411480"/>
            <a:ext cx="9875520" cy="617220"/>
          </a:xfrm>
        </p:spPr>
        <p:txBody>
          <a:bodyPr/>
          <a:lstStyle/>
          <a:p>
            <a:r>
              <a:rPr lang="en-US" dirty="0" smtClean="0"/>
              <a:t>Selective GPU Caching: </a:t>
            </a:r>
            <a:r>
              <a:rPr lang="en-US" dirty="0"/>
              <a:t>P</a:t>
            </a:r>
            <a:r>
              <a:rPr lang="en-US" dirty="0" smtClean="0"/>
              <a:t>rinciples</a:t>
            </a:r>
            <a:endParaRPr lang="en-US" dirty="0"/>
          </a:p>
        </p:txBody>
      </p:sp>
      <p:sp>
        <p:nvSpPr>
          <p:cNvPr id="35" name="Content Placeholder 5"/>
          <p:cNvSpPr>
            <a:spLocks noGrp="1"/>
          </p:cNvSpPr>
          <p:nvPr>
            <p:ph idx="1"/>
          </p:nvPr>
        </p:nvSpPr>
        <p:spPr>
          <a:xfrm>
            <a:off x="179018" y="1165948"/>
            <a:ext cx="7838547" cy="4279107"/>
          </a:xfrm>
        </p:spPr>
        <p:txBody>
          <a:bodyPr/>
          <a:lstStyle/>
          <a:p>
            <a:pPr marL="0" lvl="0" indent="0">
              <a:buClr>
                <a:srgbClr val="B3B3B3"/>
              </a:buClr>
              <a:buNone/>
              <a:defRPr/>
            </a:pPr>
            <a:endParaRPr lang="en-US" dirty="0" smtClean="0">
              <a:solidFill>
                <a:srgbClr val="000000"/>
              </a:solidFill>
            </a:endParaRPr>
          </a:p>
          <a:p>
            <a:pPr marL="0" indent="0">
              <a:buClr>
                <a:srgbClr val="B3B3B3"/>
              </a:buClr>
              <a:buNone/>
              <a:defRPr/>
            </a:pPr>
            <a:r>
              <a:rPr lang="en-US" sz="2800" dirty="0" smtClean="0">
                <a:solidFill>
                  <a:prstClr val="black"/>
                </a:solidFill>
                <a:latin typeface="Calibri" charset="0"/>
                <a:ea typeface="Calibri" charset="0"/>
                <a:cs typeface="Calibri" charset="0"/>
              </a:rPr>
              <a:t>1. CPU caches both CPU- &amp; graphics-memory</a:t>
            </a: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dirty="0" smtClean="0">
                <a:solidFill>
                  <a:prstClr val="black"/>
                </a:solidFill>
                <a:latin typeface="Calibri" charset="0"/>
                <a:ea typeface="Calibri" charset="0"/>
                <a:cs typeface="Calibri" charset="0"/>
              </a:rPr>
              <a:t>2. GPU never caches CPU-memory</a:t>
            </a:r>
          </a:p>
          <a:p>
            <a:pPr marL="0" lvl="0" indent="0">
              <a:buClr>
                <a:srgbClr val="B3B3B3"/>
              </a:buClr>
              <a:buNone/>
              <a:defRPr/>
            </a:pPr>
            <a:endParaRPr lang="en-US" dirty="0" smtClean="0">
              <a:solidFill>
                <a:srgbClr val="000000"/>
              </a:solidFill>
            </a:endParaRPr>
          </a:p>
          <a:p>
            <a:pPr marL="0" lvl="0" indent="0">
              <a:buClr>
                <a:srgbClr val="B3B3B3"/>
              </a:buClr>
              <a:buNone/>
              <a:defRPr/>
            </a:pPr>
            <a:r>
              <a:rPr lang="en-US" dirty="0" smtClean="0">
                <a:solidFill>
                  <a:srgbClr val="000000"/>
                </a:solidFill>
              </a:rPr>
              <a:t>3. GPU caches graphics-memory </a:t>
            </a:r>
          </a:p>
          <a:p>
            <a:pPr marL="0" lvl="0" indent="0">
              <a:buClr>
                <a:srgbClr val="B3B3B3"/>
              </a:buClr>
              <a:buNone/>
              <a:defRPr/>
            </a:pPr>
            <a:r>
              <a:rPr lang="en-US" dirty="0">
                <a:solidFill>
                  <a:srgbClr val="000000"/>
                </a:solidFill>
              </a:rPr>
              <a:t> </a:t>
            </a:r>
            <a:r>
              <a:rPr lang="en-US" dirty="0" smtClean="0">
                <a:solidFill>
                  <a:srgbClr val="000000"/>
                </a:solidFill>
              </a:rPr>
              <a:t>   if CPU not caching</a:t>
            </a:r>
            <a:endParaRPr lang="en-US" dirty="0">
              <a:solidFill>
                <a:srgbClr val="000000"/>
              </a:solidFill>
            </a:endParaRPr>
          </a:p>
        </p:txBody>
      </p:sp>
      <p:sp>
        <p:nvSpPr>
          <p:cNvPr id="31" name="Rounded Rectangle 30"/>
          <p:cNvSpPr/>
          <p:nvPr/>
        </p:nvSpPr>
        <p:spPr>
          <a:xfrm>
            <a:off x="7303541" y="1624017"/>
            <a:ext cx="1227663" cy="1011208"/>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3" name="Rounded Rectangle 32"/>
          <p:cNvSpPr/>
          <p:nvPr/>
        </p:nvSpPr>
        <p:spPr>
          <a:xfrm>
            <a:off x="7431038" y="3598228"/>
            <a:ext cx="1511663" cy="1234017"/>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4" name="Up-Down Arrow 33"/>
          <p:cNvSpPr/>
          <p:nvPr/>
        </p:nvSpPr>
        <p:spPr>
          <a:xfrm>
            <a:off x="7616786" y="2635225"/>
            <a:ext cx="333212" cy="940056"/>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36" name="Rounded Rectangle 35"/>
          <p:cNvSpPr/>
          <p:nvPr/>
        </p:nvSpPr>
        <p:spPr>
          <a:xfrm>
            <a:off x="7373413" y="2179794"/>
            <a:ext cx="1109676" cy="365426"/>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Directory</a:t>
            </a:r>
          </a:p>
        </p:txBody>
      </p:sp>
      <p:sp>
        <p:nvSpPr>
          <p:cNvPr id="37" name="Rounded Rectangle 36"/>
          <p:cNvSpPr/>
          <p:nvPr/>
        </p:nvSpPr>
        <p:spPr>
          <a:xfrm>
            <a:off x="7369618" y="1724956"/>
            <a:ext cx="1067495" cy="391003"/>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smtClean="0">
                <a:solidFill>
                  <a:srgbClr val="000000"/>
                </a:solidFill>
                <a:latin typeface="Calibri"/>
                <a:ea typeface="+mn-ea"/>
              </a:rPr>
              <a:t>CPU</a:t>
            </a:r>
            <a:endParaRPr lang="en-US" b="1" kern="0" dirty="0">
              <a:solidFill>
                <a:srgbClr val="000000"/>
              </a:solidFill>
              <a:latin typeface="Calibri"/>
              <a:ea typeface="+mn-ea"/>
            </a:endParaRPr>
          </a:p>
        </p:txBody>
      </p:sp>
      <p:sp>
        <p:nvSpPr>
          <p:cNvPr id="39" name="Rounded Rectangle 38"/>
          <p:cNvSpPr/>
          <p:nvPr/>
        </p:nvSpPr>
        <p:spPr>
          <a:xfrm rot="16200000">
            <a:off x="8064894" y="3969782"/>
            <a:ext cx="1059988" cy="51513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Remote Directory</a:t>
            </a:r>
          </a:p>
        </p:txBody>
      </p:sp>
      <p:sp>
        <p:nvSpPr>
          <p:cNvPr id="40" name="Up-Down Arrow 39"/>
          <p:cNvSpPr/>
          <p:nvPr/>
        </p:nvSpPr>
        <p:spPr>
          <a:xfrm rot="5400000">
            <a:off x="8912351" y="1522225"/>
            <a:ext cx="225176" cy="96229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dirty="0">
              <a:solidFill>
                <a:sysClr val="window" lastClr="FFFFFF"/>
              </a:solidFill>
              <a:latin typeface="Calibri"/>
              <a:ea typeface="+mn-ea"/>
            </a:endParaRPr>
          </a:p>
        </p:txBody>
      </p:sp>
      <p:grpSp>
        <p:nvGrpSpPr>
          <p:cNvPr id="41" name="Group 40"/>
          <p:cNvGrpSpPr/>
          <p:nvPr/>
        </p:nvGrpSpPr>
        <p:grpSpPr>
          <a:xfrm>
            <a:off x="9571845" y="1753971"/>
            <a:ext cx="1228678" cy="670122"/>
            <a:chOff x="1772862" y="650631"/>
            <a:chExt cx="877627" cy="670122"/>
          </a:xfrm>
        </p:grpSpPr>
        <p:sp>
          <p:nvSpPr>
            <p:cNvPr id="42" name="Rounded Rectangle 41"/>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5" name="Rounded Rectangle 44"/>
            <p:cNvSpPr/>
            <p:nvPr/>
          </p:nvSpPr>
          <p:spPr>
            <a:xfrm>
              <a:off x="2001461" y="879231"/>
              <a:ext cx="649028" cy="44152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grpSp>
        <p:nvGrpSpPr>
          <p:cNvPr id="46" name="Group 45"/>
          <p:cNvGrpSpPr/>
          <p:nvPr/>
        </p:nvGrpSpPr>
        <p:grpSpPr>
          <a:xfrm>
            <a:off x="9541473" y="3812422"/>
            <a:ext cx="1317291" cy="811945"/>
            <a:chOff x="2362200" y="4114800"/>
            <a:chExt cx="1317291" cy="811945"/>
          </a:xfrm>
        </p:grpSpPr>
        <p:sp>
          <p:nvSpPr>
            <p:cNvPr id="47" name="Rounded Rectangle 46"/>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8" name="Rounded Rectangle 47"/>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9" name="Rounded Rectangle 48"/>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0" name="Rounded Rectangle 49"/>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1" name="Rounded Rectangle 50"/>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2" name="Rounded Rectangle 51"/>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3" name="Rounded Rectangle 52"/>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4" name="Rounded Rectangle 53"/>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Graphics</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sp>
        <p:nvSpPr>
          <p:cNvPr id="55" name="Rounded Rectangle 54"/>
          <p:cNvSpPr/>
          <p:nvPr/>
        </p:nvSpPr>
        <p:spPr>
          <a:xfrm>
            <a:off x="7488479" y="3855682"/>
            <a:ext cx="764015" cy="72980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a:solidFill>
                  <a:srgbClr val="000000"/>
                </a:solidFill>
                <a:latin typeface="Calibri"/>
                <a:ea typeface="+mn-ea"/>
              </a:rPr>
              <a:t>GPU</a:t>
            </a:r>
          </a:p>
        </p:txBody>
      </p:sp>
      <p:pic>
        <p:nvPicPr>
          <p:cNvPr id="56" name="Picture 55"/>
          <p:cNvPicPr>
            <a:picLocks noChangeAspect="1"/>
          </p:cNvPicPr>
          <p:nvPr/>
        </p:nvPicPr>
        <p:blipFill>
          <a:blip r:embed="rId3"/>
          <a:stretch>
            <a:fillRect/>
          </a:stretch>
        </p:blipFill>
        <p:spPr>
          <a:xfrm>
            <a:off x="8986101" y="4307855"/>
            <a:ext cx="664522" cy="268247"/>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69503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Performance vs Design complexity trade-off</a:t>
            </a:r>
            <a:endParaRPr lang="en-US" dirty="0"/>
          </a:p>
        </p:txBody>
      </p:sp>
      <p:sp>
        <p:nvSpPr>
          <p:cNvPr id="6" name="Content Placeholder 5"/>
          <p:cNvSpPr>
            <a:spLocks noGrp="1"/>
          </p:cNvSpPr>
          <p:nvPr>
            <p:ph idx="1"/>
          </p:nvPr>
        </p:nvSpPr>
        <p:spPr>
          <a:xfrm>
            <a:off x="150420" y="5022671"/>
            <a:ext cx="10119360" cy="4279107"/>
          </a:xfrm>
        </p:spPr>
        <p:txBody>
          <a:bodyPr/>
          <a:lstStyle/>
          <a:p>
            <a:pPr marL="0" lvl="0" indent="0">
              <a:buClr>
                <a:srgbClr val="B3B3B3"/>
              </a:buClr>
              <a:buNone/>
              <a:defRPr/>
            </a:pPr>
            <a:endParaRPr lang="en-US" dirty="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r>
              <a:rPr lang="en-US" sz="2800" dirty="0" smtClean="0">
                <a:solidFill>
                  <a:srgbClr val="000000"/>
                </a:solidFill>
              </a:rPr>
              <a:t>Uses </a:t>
            </a:r>
            <a:r>
              <a:rPr lang="en-US" sz="2800" dirty="0">
                <a:solidFill>
                  <a:srgbClr val="000000"/>
                </a:solidFill>
              </a:rPr>
              <a:t>link bandwidth </a:t>
            </a:r>
            <a:r>
              <a:rPr lang="en-US" sz="2800" dirty="0" smtClean="0">
                <a:solidFill>
                  <a:srgbClr val="000000"/>
                </a:solidFill>
              </a:rPr>
              <a:t>inefficiently</a:t>
            </a:r>
          </a:p>
          <a:p>
            <a:pPr marL="0" indent="0">
              <a:buClr>
                <a:srgbClr val="B3B3B3"/>
              </a:buClr>
              <a:buNone/>
              <a:defRPr/>
            </a:pP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Uses </a:t>
            </a:r>
            <a:r>
              <a:rPr lang="en-US" sz="2800" dirty="0">
                <a:solidFill>
                  <a:prstClr val="black"/>
                </a:solidFill>
                <a:latin typeface="Calibri" charset="0"/>
                <a:ea typeface="Calibri" charset="0"/>
                <a:cs typeface="Calibri" charset="0"/>
              </a:rPr>
              <a:t>remote DRAM </a:t>
            </a:r>
            <a:r>
              <a:rPr lang="en-US" sz="2800" dirty="0" smtClean="0">
                <a:solidFill>
                  <a:prstClr val="black"/>
                </a:solidFill>
                <a:latin typeface="Calibri" charset="0"/>
                <a:ea typeface="Calibri" charset="0"/>
                <a:cs typeface="Calibri" charset="0"/>
              </a:rPr>
              <a:t>bandwidth </a:t>
            </a:r>
          </a:p>
          <a:p>
            <a:pPr marL="0" indent="0">
              <a:buClr>
                <a:srgbClr val="B3B3B3"/>
              </a:buClr>
              <a:buNone/>
              <a:defRPr/>
            </a:pPr>
            <a:r>
              <a:rPr lang="en-US" sz="2800" dirty="0" smtClean="0">
                <a:solidFill>
                  <a:prstClr val="black"/>
                </a:solidFill>
                <a:latin typeface="Calibri" charset="0"/>
                <a:ea typeface="Calibri" charset="0"/>
                <a:cs typeface="Calibri" charset="0"/>
              </a:rPr>
              <a:t>inefficiently</a:t>
            </a:r>
            <a:endParaRPr lang="en-US" sz="2800" dirty="0">
              <a:solidFill>
                <a:prstClr val="black"/>
              </a:solidFill>
              <a:latin typeface="Calibri" charset="0"/>
              <a:ea typeface="Calibri" charset="0"/>
              <a:cs typeface="Calibri" charset="0"/>
            </a:endParaRP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Misses </a:t>
            </a:r>
            <a:r>
              <a:rPr lang="en-US" sz="2800" dirty="0">
                <a:solidFill>
                  <a:prstClr val="black"/>
                </a:solidFill>
                <a:latin typeface="Calibri" charset="0"/>
                <a:ea typeface="Calibri" charset="0"/>
                <a:cs typeface="Calibri" charset="0"/>
              </a:rPr>
              <a:t>out on bandwidth savings </a:t>
            </a: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from </a:t>
            </a:r>
            <a:r>
              <a:rPr lang="en-US" sz="2800" dirty="0">
                <a:solidFill>
                  <a:prstClr val="black"/>
                </a:solidFill>
                <a:latin typeface="Calibri" charset="0"/>
                <a:ea typeface="Calibri" charset="0"/>
                <a:cs typeface="Calibri" charset="0"/>
              </a:rPr>
              <a:t>caching locality</a:t>
            </a:r>
          </a:p>
          <a:p>
            <a:pPr marL="0" lvl="0" indent="0">
              <a:buClr>
                <a:srgbClr val="B3B3B3"/>
              </a:buClr>
              <a:buNone/>
              <a:defRPr/>
            </a:pPr>
            <a:endParaRPr lang="en-US" dirty="0">
              <a:solidFill>
                <a:srgbClr val="000000"/>
              </a:solidFill>
            </a:endParaRPr>
          </a:p>
        </p:txBody>
      </p:sp>
      <p:graphicFrame>
        <p:nvGraphicFramePr>
          <p:cNvPr id="9" name="Chart 8"/>
          <p:cNvGraphicFramePr>
            <a:graphicFrameLocks noGrp="1"/>
          </p:cNvGraphicFramePr>
          <p:nvPr>
            <p:extLst/>
          </p:nvPr>
        </p:nvGraphicFramePr>
        <p:xfrm>
          <a:off x="1424790" y="375857"/>
          <a:ext cx="6793181" cy="5660572"/>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p:cNvCxnSpPr/>
          <p:nvPr/>
        </p:nvCxnSpPr>
        <p:spPr bwMode="auto">
          <a:xfrm>
            <a:off x="2395648" y="1579422"/>
            <a:ext cx="5628904" cy="0"/>
          </a:xfrm>
          <a:prstGeom prst="line">
            <a:avLst/>
          </a:prstGeom>
          <a:solidFill>
            <a:schemeClr val="accent1"/>
          </a:solidFill>
          <a:ln w="76200" cap="flat" cmpd="sng" algn="ctr">
            <a:solidFill>
              <a:srgbClr val="FF0000"/>
            </a:solidFill>
            <a:prstDash val="sysDash"/>
            <a:round/>
            <a:headEnd type="none" w="med" len="med"/>
            <a:tailEnd type="none" w="med" len="med"/>
          </a:ln>
          <a:effectLst/>
        </p:spPr>
      </p:cxnSp>
      <p:sp>
        <p:nvSpPr>
          <p:cNvPr id="14" name="TextBox 13"/>
          <p:cNvSpPr txBox="1"/>
          <p:nvPr/>
        </p:nvSpPr>
        <p:spPr>
          <a:xfrm>
            <a:off x="8024551" y="1365665"/>
            <a:ext cx="2781993" cy="923330"/>
          </a:xfrm>
          <a:prstGeom prst="rect">
            <a:avLst/>
          </a:prstGeom>
          <a:noFill/>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5" name="TextBox 14"/>
          <p:cNvSpPr txBox="1"/>
          <p:nvPr/>
        </p:nvSpPr>
        <p:spPr>
          <a:xfrm>
            <a:off x="8024551" y="3158643"/>
            <a:ext cx="2781994" cy="923330"/>
          </a:xfrm>
          <a:prstGeom prst="rect">
            <a:avLst/>
          </a:prstGeom>
          <a:noFill/>
        </p:spPr>
        <p:txBody>
          <a:bodyPr wrap="square" rtlCol="0">
            <a:spAutoFit/>
          </a:bodyPr>
          <a:lstStyle/>
          <a:p>
            <a:r>
              <a:rPr lang="en-US" b="1" dirty="0" smtClean="0">
                <a:solidFill>
                  <a:schemeClr val="accent1">
                    <a:lumMod val="25000"/>
                  </a:schemeClr>
                </a:solidFill>
              </a:rPr>
              <a:t>Selective GPU caching</a:t>
            </a:r>
          </a:p>
          <a:p>
            <a:r>
              <a:rPr lang="en-US" dirty="0"/>
              <a:t>❌ </a:t>
            </a:r>
            <a:r>
              <a:rPr lang="en-US" dirty="0" smtClean="0"/>
              <a:t>Low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6" name="Straight Connector 15"/>
          <p:cNvCxnSpPr/>
          <p:nvPr/>
        </p:nvCxnSpPr>
        <p:spPr bwMode="auto">
          <a:xfrm>
            <a:off x="2395648" y="3336771"/>
            <a:ext cx="5628904" cy="0"/>
          </a:xfrm>
          <a:prstGeom prst="line">
            <a:avLst/>
          </a:prstGeom>
          <a:solidFill>
            <a:schemeClr val="accent1"/>
          </a:solidFill>
          <a:ln w="76200" cap="flat" cmpd="sng" algn="ctr">
            <a:solidFill>
              <a:schemeClr val="accent1">
                <a:lumMod val="25000"/>
              </a:schemeClr>
            </a:solidFill>
            <a:prstDash val="sysDash"/>
            <a:round/>
            <a:headEnd type="none" w="med" len="med"/>
            <a:tailEnd type="none" w="med" len="med"/>
          </a:ln>
          <a:effectLst/>
        </p:spPr>
      </p:cxnSp>
      <p:sp>
        <p:nvSpPr>
          <p:cNvPr id="17" name="TextBox 16"/>
          <p:cNvSpPr txBox="1"/>
          <p:nvPr/>
        </p:nvSpPr>
        <p:spPr>
          <a:xfrm>
            <a:off x="-172277" y="5610755"/>
            <a:ext cx="10972800" cy="553998"/>
          </a:xfrm>
          <a:prstGeom prst="rect">
            <a:avLst/>
          </a:prstGeom>
          <a:noFill/>
        </p:spPr>
        <p:txBody>
          <a:bodyPr wrap="square" rtlCol="0">
            <a:spAutoFit/>
          </a:bodyPr>
          <a:lstStyle/>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How can we make Selective GPU Caching high performant?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2542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grpSp>
        <p:nvGrpSpPr>
          <p:cNvPr id="2" name="Group 1"/>
          <p:cNvGrpSpPr/>
          <p:nvPr/>
        </p:nvGrpSpPr>
        <p:grpSpPr>
          <a:xfrm>
            <a:off x="4296447" y="1639344"/>
            <a:ext cx="6311028" cy="3526523"/>
            <a:chOff x="4296447" y="1639344"/>
            <a:chExt cx="6311028" cy="3526523"/>
          </a:xfrm>
        </p:grpSpPr>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grpSp>
          <p:nvGrpSpPr>
            <p:cNvPr id="32" name="Group 31"/>
            <p:cNvGrpSpPr/>
            <p:nvPr/>
          </p:nvGrpSpPr>
          <p:grpSpPr>
            <a:xfrm>
              <a:off x="9290184" y="3888703"/>
              <a:ext cx="1317291" cy="811945"/>
              <a:chOff x="2362200" y="4114800"/>
              <a:chExt cx="1317291" cy="811945"/>
            </a:xfrm>
          </p:grpSpPr>
          <p:sp>
            <p:nvSpPr>
              <p:cNvPr id="33" name="Rounded Rectangle 32"/>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4" name="Rounded Rectangle 33"/>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5" name="Rounded Rectangle 3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grpSp>
      <p:pic>
        <p:nvPicPr>
          <p:cNvPr id="69" name="Picture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17832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92835" y="1554677"/>
            <a:ext cx="4510678"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3836945" y="4015796"/>
            <a:ext cx="4185606" cy="1356679"/>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28518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243184" y="3144387"/>
            <a:ext cx="324545" cy="249858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Request Coalescing</a:t>
            </a:r>
            <a:r>
              <a:rPr lang="en-US" dirty="0" smtClean="0"/>
              <a:t>: Captures spatial locality</a:t>
            </a:r>
            <a:endParaRPr lang="en-US" dirty="0"/>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4022" y="3117339"/>
            <a:ext cx="324545" cy="2544480"/>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455928" y="5550163"/>
            <a:ext cx="8033518" cy="584775"/>
          </a:xfrm>
          <a:prstGeom prst="rect">
            <a:avLst/>
          </a:prstGeom>
          <a:solidFill>
            <a:schemeClr val="bg1"/>
          </a:solidFill>
          <a:ln>
            <a:noFill/>
          </a:ln>
        </p:spPr>
        <p:txBody>
          <a:bodyPr wrap="square" rtlCol="0">
            <a:spAutoFit/>
          </a:bodyPr>
          <a:lstStyle/>
          <a:p>
            <a:pPr algn="ctr"/>
            <a:r>
              <a:rPr lang="en-US" sz="3200" b="1" dirty="0">
                <a:solidFill>
                  <a:srgbClr val="FF0000"/>
                </a:solidFill>
                <a:latin typeface="Calibri" charset="0"/>
                <a:ea typeface="Calibri" charset="0"/>
                <a:cs typeface="Calibri" charset="0"/>
              </a:rPr>
              <a:t>35% requests </a:t>
            </a:r>
            <a:r>
              <a:rPr lang="en-US" sz="3200" b="1">
                <a:solidFill>
                  <a:srgbClr val="FF0000"/>
                </a:solidFill>
                <a:latin typeface="Calibri" charset="0"/>
                <a:ea typeface="Calibri" charset="0"/>
                <a:cs typeface="Calibri" charset="0"/>
              </a:rPr>
              <a:t>are </a:t>
            </a:r>
            <a:r>
              <a:rPr lang="en-US" sz="3200" b="1" smtClean="0">
                <a:solidFill>
                  <a:srgbClr val="FF0000"/>
                </a:solidFill>
                <a:latin typeface="Calibri" charset="0"/>
                <a:ea typeface="Calibri" charset="0"/>
                <a:cs typeface="Calibri" charset="0"/>
              </a:rPr>
              <a:t>coalesced≈ </a:t>
            </a:r>
            <a:r>
              <a:rPr lang="en-US" sz="3200" b="1" dirty="0">
                <a:solidFill>
                  <a:srgbClr val="FF0000"/>
                </a:solidFill>
                <a:latin typeface="Calibri" charset="0"/>
                <a:ea typeface="Calibri" charset="0"/>
                <a:cs typeface="Calibri" charset="0"/>
              </a:rPr>
              <a:t>80% of L1-hits</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525092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1.62037E-6 6.58436E-7 L 0.31236 -0.00592 " pathEditMode="relative" rAng="0" ptsTypes="AA">
                                      <p:cBhvr>
                                        <p:cTn id="15" dur="2000" fill="hold"/>
                                        <p:tgtEl>
                                          <p:spTgt spid="5"/>
                                        </p:tgtEl>
                                        <p:attrNameLst>
                                          <p:attrName>ppt_x</p:attrName>
                                          <p:attrName>ppt_y</p:attrName>
                                        </p:attrNameLst>
                                      </p:cBhvr>
                                      <p:rCtr x="15611" y="-309"/>
                                    </p:animMotion>
                                  </p:childTnLst>
                                </p:cTn>
                              </p:par>
                            </p:childTnLst>
                          </p:cTn>
                        </p:par>
                        <p:par>
                          <p:cTn id="16" fill="hold">
                            <p:stCondLst>
                              <p:cond delay="2000"/>
                            </p:stCondLst>
                            <p:childTnLst>
                              <p:par>
                                <p:cTn id="17" presetID="1" presetClass="exit" presetSubtype="0" fill="hold" grpId="2" nodeType="after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3"/>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5"/>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4.16667E-7 -2.55144E-6 L 0.25897 0.01106 " pathEditMode="relative" rAng="0" ptsTypes="AA">
                                      <p:cBhvr>
                                        <p:cTn id="62" dur="2000" fill="hold"/>
                                        <p:tgtEl>
                                          <p:spTgt spid="47"/>
                                        </p:tgtEl>
                                        <p:attrNameLst>
                                          <p:attrName>ppt_x</p:attrName>
                                          <p:attrName>ppt_y</p:attrName>
                                        </p:attrNameLst>
                                      </p:cBhvr>
                                      <p:rCtr x="12948" y="540"/>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1+#ppt_h/2"/>
                                          </p:val>
                                        </p:tav>
                                        <p:tav tm="100000">
                                          <p:val>
                                            <p:strVal val="#ppt_y"/>
                                          </p:val>
                                        </p:tav>
                                      </p:tavLst>
                                    </p:anim>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4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1" nodeType="clickEffect">
                                  <p:stCondLst>
                                    <p:cond delay="0"/>
                                  </p:stCondLst>
                                  <p:childTnLst>
                                    <p:animMotion origin="layout" path="M -1.85185E-7 -4.15638E-6 L -0.4864 -0.00102 " pathEditMode="relative" rAng="0" ptsTypes="AA">
                                      <p:cBhvr>
                                        <p:cTn id="98" dur="2000" fill="hold"/>
                                        <p:tgtEl>
                                          <p:spTgt spid="28"/>
                                        </p:tgtEl>
                                        <p:attrNameLst>
                                          <p:attrName>ppt_x</p:attrName>
                                          <p:attrName>ppt_y</p:attrName>
                                        </p:attrNameLst>
                                      </p:cBhvr>
                                      <p:rCtr x="-24320" y="-51"/>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2" nodeType="click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childTnLst>
                                </p:cTn>
                              </p:par>
                              <p:par>
                                <p:cTn id="106" presetID="1" presetClass="entr" presetSubtype="0" fill="hold" grpId="0" nodeType="withEffect">
                                  <p:stCondLst>
                                    <p:cond delay="0"/>
                                  </p:stCondLst>
                                  <p:iterate type="lt">
                                    <p:tmAbs val="0"/>
                                  </p:iterate>
                                  <p:childTnLst>
                                    <p:set>
                                      <p:cBhvr>
                                        <p:cTn id="107" dur="1" fill="hold">
                                          <p:stCondLst>
                                            <p:cond delay="0"/>
                                          </p:stCondLst>
                                        </p:cTn>
                                        <p:tgtEl>
                                          <p:spTgt spid="3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childTnLst>
                                </p:cTn>
                              </p:par>
                              <p:par>
                                <p:cTn id="112" presetID="1" presetClass="entr" presetSubtype="0" fill="hold" grpId="0" nodeType="withEffect">
                                  <p:stCondLst>
                                    <p:cond delay="0"/>
                                  </p:stCondLst>
                                  <p:iterate type="lt">
                                    <p:tmAbs val="0"/>
                                  </p:iterate>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par>
                                <p:cTn id="116" presetID="1" presetClass="entr" presetSubtype="0" fill="hold" grpId="0" nodeType="withEffect">
                                  <p:stCondLst>
                                    <p:cond delay="0"/>
                                  </p:stCondLst>
                                  <p:iterate type="lt">
                                    <p:tmAbs val="0"/>
                                  </p:iterate>
                                  <p:childTnLst>
                                    <p:set>
                                      <p:cBhvr>
                                        <p:cTn id="117" dur="1" fill="hold">
                                          <p:stCondLst>
                                            <p:cond delay="0"/>
                                          </p:stCondLst>
                                        </p:cTn>
                                        <p:tgtEl>
                                          <p:spTgt spid="3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6" presetClass="emph" presetSubtype="0" fill="hold" grpId="2" nodeType="clickEffect">
                                  <p:stCondLst>
                                    <p:cond delay="0"/>
                                  </p:stCondLst>
                                  <p:iterate type="lt">
                                    <p:tmPct val="4000"/>
                                  </p:iterate>
                                  <p:childTnLst>
                                    <p:set>
                                      <p:cBhvr override="childStyle">
                                        <p:cTn id="123" dur="500" fill="hold"/>
                                        <p:tgtEl>
                                          <p:spTgt spid="30"/>
                                        </p:tgtEl>
                                        <p:attrNameLst>
                                          <p:attrName>style.color</p:attrName>
                                        </p:attrNameLst>
                                      </p:cBhvr>
                                      <p:to>
                                        <p:clrVal>
                                          <a:schemeClr val="accent2"/>
                                        </p:clrVal>
                                      </p:to>
                                    </p:set>
                                    <p:set>
                                      <p:cBhvr>
                                        <p:cTn id="124" dur="500" fill="hold"/>
                                        <p:tgtEl>
                                          <p:spTgt spid="30"/>
                                        </p:tgtEl>
                                        <p:attrNameLst>
                                          <p:attrName>fillcolor</p:attrName>
                                        </p:attrNameLst>
                                      </p:cBhvr>
                                      <p:to>
                                        <p:clrVal>
                                          <a:schemeClr val="accent2"/>
                                        </p:clrVal>
                                      </p:to>
                                    </p:set>
                                    <p:set>
                                      <p:cBhvr>
                                        <p:cTn id="125" dur="500" fill="hold"/>
                                        <p:tgtEl>
                                          <p:spTgt spid="30"/>
                                        </p:tgtEl>
                                        <p:attrNameLst>
                                          <p:attrName>fill.type</p:attrName>
                                        </p:attrNameLst>
                                      </p:cBhvr>
                                      <p:to>
                                        <p:strVal val="solid"/>
                                      </p:to>
                                    </p:set>
                                  </p:childTnLst>
                                </p:cTn>
                              </p:par>
                              <p:par>
                                <p:cTn id="126" presetID="16" presetClass="emph" presetSubtype="0" fill="hold" grpId="2" nodeType="withEffect">
                                  <p:stCondLst>
                                    <p:cond delay="0"/>
                                  </p:stCondLst>
                                  <p:iterate type="lt">
                                    <p:tmPct val="4000"/>
                                  </p:iterate>
                                  <p:childTnLst>
                                    <p:set>
                                      <p:cBhvr override="childStyle">
                                        <p:cTn id="127" dur="500" fill="hold"/>
                                        <p:tgtEl>
                                          <p:spTgt spid="35"/>
                                        </p:tgtEl>
                                        <p:attrNameLst>
                                          <p:attrName>style.color</p:attrName>
                                        </p:attrNameLst>
                                      </p:cBhvr>
                                      <p:to>
                                        <p:clrVal>
                                          <a:schemeClr val="accent2"/>
                                        </p:clrVal>
                                      </p:to>
                                    </p:set>
                                    <p:set>
                                      <p:cBhvr>
                                        <p:cTn id="128" dur="500" fill="hold"/>
                                        <p:tgtEl>
                                          <p:spTgt spid="35"/>
                                        </p:tgtEl>
                                        <p:attrNameLst>
                                          <p:attrName>fillcolor</p:attrName>
                                        </p:attrNameLst>
                                      </p:cBhvr>
                                      <p:to>
                                        <p:clrVal>
                                          <a:schemeClr val="accent2"/>
                                        </p:clrVal>
                                      </p:to>
                                    </p:set>
                                    <p:set>
                                      <p:cBhvr>
                                        <p:cTn id="129" dur="500" fill="hold"/>
                                        <p:tgtEl>
                                          <p:spTgt spid="35"/>
                                        </p:tgtEl>
                                        <p:attrNameLst>
                                          <p:attrName>fill.type</p:attrName>
                                        </p:attrNameLst>
                                      </p:cBhvr>
                                      <p:to>
                                        <p:strVal val="solid"/>
                                      </p:to>
                                    </p:set>
                                  </p:childTnLst>
                                </p:cTn>
                              </p:par>
                              <p:par>
                                <p:cTn id="130" presetID="16" presetClass="emph" presetSubtype="0" fill="hold" grpId="2" nodeType="withEffect">
                                  <p:stCondLst>
                                    <p:cond delay="0"/>
                                  </p:stCondLst>
                                  <p:iterate type="lt">
                                    <p:tmPct val="4000"/>
                                  </p:iterate>
                                  <p:childTnLst>
                                    <p:set>
                                      <p:cBhvr override="childStyle">
                                        <p:cTn id="131" dur="500" fill="hold"/>
                                        <p:tgtEl>
                                          <p:spTgt spid="37"/>
                                        </p:tgtEl>
                                        <p:attrNameLst>
                                          <p:attrName>style.color</p:attrName>
                                        </p:attrNameLst>
                                      </p:cBhvr>
                                      <p:to>
                                        <p:clrVal>
                                          <a:schemeClr val="accent2"/>
                                        </p:clrVal>
                                      </p:to>
                                    </p:set>
                                    <p:set>
                                      <p:cBhvr>
                                        <p:cTn id="132" dur="500" fill="hold"/>
                                        <p:tgtEl>
                                          <p:spTgt spid="37"/>
                                        </p:tgtEl>
                                        <p:attrNameLst>
                                          <p:attrName>fillcolor</p:attrName>
                                        </p:attrNameLst>
                                      </p:cBhvr>
                                      <p:to>
                                        <p:clrVal>
                                          <a:schemeClr val="accent2"/>
                                        </p:clrVal>
                                      </p:to>
                                    </p:set>
                                    <p:set>
                                      <p:cBhvr>
                                        <p:cTn id="133" dur="500" fill="hold"/>
                                        <p:tgtEl>
                                          <p:spTgt spid="37"/>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 presetClass="exit" presetSubtype="4" fill="hold" grpId="1" nodeType="clickEffect">
                                  <p:stCondLst>
                                    <p:cond delay="0"/>
                                  </p:stCondLst>
                                  <p:childTnLst>
                                    <p:anim calcmode="lin" valueType="num">
                                      <p:cBhvr additive="base">
                                        <p:cTn id="137" dur="500"/>
                                        <p:tgtEl>
                                          <p:spTgt spid="31"/>
                                        </p:tgtEl>
                                        <p:attrNameLst>
                                          <p:attrName>ppt_x</p:attrName>
                                        </p:attrNameLst>
                                      </p:cBhvr>
                                      <p:tavLst>
                                        <p:tav tm="0">
                                          <p:val>
                                            <p:strVal val="ppt_x"/>
                                          </p:val>
                                        </p:tav>
                                        <p:tav tm="100000">
                                          <p:val>
                                            <p:strVal val="ppt_x"/>
                                          </p:val>
                                        </p:tav>
                                      </p:tavLst>
                                    </p:anim>
                                    <p:anim calcmode="lin" valueType="num">
                                      <p:cBhvr additive="base">
                                        <p:cTn id="138" dur="500"/>
                                        <p:tgtEl>
                                          <p:spTgt spid="31"/>
                                        </p:tgtEl>
                                        <p:attrNameLst>
                                          <p:attrName>ppt_y</p:attrName>
                                        </p:attrNameLst>
                                      </p:cBhvr>
                                      <p:tavLst>
                                        <p:tav tm="0">
                                          <p:val>
                                            <p:strVal val="ppt_y"/>
                                          </p:val>
                                        </p:tav>
                                        <p:tav tm="100000">
                                          <p:val>
                                            <p:strVal val="1+ppt_h/2"/>
                                          </p:val>
                                        </p:tav>
                                      </p:tavLst>
                                    </p:anim>
                                    <p:set>
                                      <p:cBhvr>
                                        <p:cTn id="139" dur="1" fill="hold">
                                          <p:stCondLst>
                                            <p:cond delay="499"/>
                                          </p:stCondLst>
                                        </p:cTn>
                                        <p:tgtEl>
                                          <p:spTgt spid="31"/>
                                        </p:tgtEl>
                                        <p:attrNameLst>
                                          <p:attrName>style.visibility</p:attrName>
                                        </p:attrNameLst>
                                      </p:cBhvr>
                                      <p:to>
                                        <p:strVal val="hidden"/>
                                      </p:to>
                                    </p:set>
                                  </p:childTnLst>
                                </p:cTn>
                              </p:par>
                              <p:par>
                                <p:cTn id="140" presetID="2" presetClass="exit" presetSubtype="4" fill="hold" grpId="1" nodeType="withEffect">
                                  <p:stCondLst>
                                    <p:cond delay="0"/>
                                  </p:stCondLst>
                                  <p:iterate type="lt">
                                    <p:tmPct val="0"/>
                                  </p:iterate>
                                  <p:childTnLst>
                                    <p:anim calcmode="lin" valueType="num">
                                      <p:cBhvr additive="base">
                                        <p:cTn id="141" dur="500"/>
                                        <p:tgtEl>
                                          <p:spTgt spid="30"/>
                                        </p:tgtEl>
                                        <p:attrNameLst>
                                          <p:attrName>ppt_x</p:attrName>
                                        </p:attrNameLst>
                                      </p:cBhvr>
                                      <p:tavLst>
                                        <p:tav tm="0">
                                          <p:val>
                                            <p:strVal val="ppt_x"/>
                                          </p:val>
                                        </p:tav>
                                        <p:tav tm="100000">
                                          <p:val>
                                            <p:strVal val="ppt_x"/>
                                          </p:val>
                                        </p:tav>
                                      </p:tavLst>
                                    </p:anim>
                                    <p:anim calcmode="lin" valueType="num">
                                      <p:cBhvr additive="base">
                                        <p:cTn id="142" dur="500"/>
                                        <p:tgtEl>
                                          <p:spTgt spid="30"/>
                                        </p:tgtEl>
                                        <p:attrNameLst>
                                          <p:attrName>ppt_y</p:attrName>
                                        </p:attrNameLst>
                                      </p:cBhvr>
                                      <p:tavLst>
                                        <p:tav tm="0">
                                          <p:val>
                                            <p:strVal val="ppt_y"/>
                                          </p:val>
                                        </p:tav>
                                        <p:tav tm="100000">
                                          <p:val>
                                            <p:strVal val="1+ppt_h/2"/>
                                          </p:val>
                                        </p:tav>
                                      </p:tavLst>
                                    </p:anim>
                                    <p:set>
                                      <p:cBhvr>
                                        <p:cTn id="143" dur="1" fill="hold">
                                          <p:stCondLst>
                                            <p:cond delay="499"/>
                                          </p:stCondLst>
                                        </p:cTn>
                                        <p:tgtEl>
                                          <p:spTgt spid="30"/>
                                        </p:tgtEl>
                                        <p:attrNameLst>
                                          <p:attrName>style.visibility</p:attrName>
                                        </p:attrNameLst>
                                      </p:cBhvr>
                                      <p:to>
                                        <p:strVal val="hidden"/>
                                      </p:to>
                                    </p:set>
                                  </p:childTnLst>
                                </p:cTn>
                              </p:par>
                              <p:par>
                                <p:cTn id="144" presetID="2" presetClass="exit" presetSubtype="4" fill="hold" grpId="1" nodeType="withEffect">
                                  <p:stCondLst>
                                    <p:cond delay="0"/>
                                  </p:stCondLst>
                                  <p:childTnLst>
                                    <p:anim calcmode="lin" valueType="num">
                                      <p:cBhvr additive="base">
                                        <p:cTn id="145" dur="500"/>
                                        <p:tgtEl>
                                          <p:spTgt spid="29"/>
                                        </p:tgtEl>
                                        <p:attrNameLst>
                                          <p:attrName>ppt_x</p:attrName>
                                        </p:attrNameLst>
                                      </p:cBhvr>
                                      <p:tavLst>
                                        <p:tav tm="0">
                                          <p:val>
                                            <p:strVal val="ppt_x"/>
                                          </p:val>
                                        </p:tav>
                                        <p:tav tm="100000">
                                          <p:val>
                                            <p:strVal val="ppt_x"/>
                                          </p:val>
                                        </p:tav>
                                      </p:tavLst>
                                    </p:anim>
                                    <p:anim calcmode="lin" valueType="num">
                                      <p:cBhvr additive="base">
                                        <p:cTn id="146" dur="500"/>
                                        <p:tgtEl>
                                          <p:spTgt spid="29"/>
                                        </p:tgtEl>
                                        <p:attrNameLst>
                                          <p:attrName>ppt_y</p:attrName>
                                        </p:attrNameLst>
                                      </p:cBhvr>
                                      <p:tavLst>
                                        <p:tav tm="0">
                                          <p:val>
                                            <p:strVal val="ppt_y"/>
                                          </p:val>
                                        </p:tav>
                                        <p:tav tm="100000">
                                          <p:val>
                                            <p:strVal val="1+ppt_h/2"/>
                                          </p:val>
                                        </p:tav>
                                      </p:tavLst>
                                    </p:anim>
                                    <p:set>
                                      <p:cBhvr>
                                        <p:cTn id="147" dur="1" fill="hold">
                                          <p:stCondLst>
                                            <p:cond delay="499"/>
                                          </p:stCondLst>
                                        </p:cTn>
                                        <p:tgtEl>
                                          <p:spTgt spid="29"/>
                                        </p:tgtEl>
                                        <p:attrNameLst>
                                          <p:attrName>style.visibility</p:attrName>
                                        </p:attrNameLst>
                                      </p:cBhvr>
                                      <p:to>
                                        <p:strVal val="hidden"/>
                                      </p:to>
                                    </p:set>
                                  </p:childTnLst>
                                </p:cTn>
                              </p:par>
                              <p:par>
                                <p:cTn id="148" presetID="2" presetClass="exit" presetSubtype="4" fill="hold" grpId="1" nodeType="withEffect">
                                  <p:stCondLst>
                                    <p:cond delay="0"/>
                                  </p:stCondLst>
                                  <p:childTnLst>
                                    <p:anim calcmode="lin" valueType="num">
                                      <p:cBhvr additive="base">
                                        <p:cTn id="149" dur="500"/>
                                        <p:tgtEl>
                                          <p:spTgt spid="36"/>
                                        </p:tgtEl>
                                        <p:attrNameLst>
                                          <p:attrName>ppt_x</p:attrName>
                                        </p:attrNameLst>
                                      </p:cBhvr>
                                      <p:tavLst>
                                        <p:tav tm="0">
                                          <p:val>
                                            <p:strVal val="ppt_x"/>
                                          </p:val>
                                        </p:tav>
                                        <p:tav tm="100000">
                                          <p:val>
                                            <p:strVal val="ppt_x"/>
                                          </p:val>
                                        </p:tav>
                                      </p:tavLst>
                                    </p:anim>
                                    <p:anim calcmode="lin" valueType="num">
                                      <p:cBhvr additive="base">
                                        <p:cTn id="150" dur="500"/>
                                        <p:tgtEl>
                                          <p:spTgt spid="36"/>
                                        </p:tgtEl>
                                        <p:attrNameLst>
                                          <p:attrName>ppt_y</p:attrName>
                                        </p:attrNameLst>
                                      </p:cBhvr>
                                      <p:tavLst>
                                        <p:tav tm="0">
                                          <p:val>
                                            <p:strVal val="ppt_y"/>
                                          </p:val>
                                        </p:tav>
                                        <p:tav tm="100000">
                                          <p:val>
                                            <p:strVal val="1+ppt_h/2"/>
                                          </p:val>
                                        </p:tav>
                                      </p:tavLst>
                                    </p:anim>
                                    <p:set>
                                      <p:cBhvr>
                                        <p:cTn id="151" dur="1" fill="hold">
                                          <p:stCondLst>
                                            <p:cond delay="499"/>
                                          </p:stCondLst>
                                        </p:cTn>
                                        <p:tgtEl>
                                          <p:spTgt spid="36"/>
                                        </p:tgtEl>
                                        <p:attrNameLst>
                                          <p:attrName>style.visibility</p:attrName>
                                        </p:attrNameLst>
                                      </p:cBhvr>
                                      <p:to>
                                        <p:strVal val="hidden"/>
                                      </p:to>
                                    </p:set>
                                  </p:childTnLst>
                                </p:cTn>
                              </p:par>
                              <p:par>
                                <p:cTn id="152" presetID="2" presetClass="exit" presetSubtype="4" fill="hold" grpId="1" nodeType="withEffect">
                                  <p:stCondLst>
                                    <p:cond delay="0"/>
                                  </p:stCondLst>
                                  <p:iterate type="lt">
                                    <p:tmPct val="0"/>
                                  </p:iterate>
                                  <p:childTnLst>
                                    <p:anim calcmode="lin" valueType="num">
                                      <p:cBhvr additive="base">
                                        <p:cTn id="153" dur="500"/>
                                        <p:tgtEl>
                                          <p:spTgt spid="35"/>
                                        </p:tgtEl>
                                        <p:attrNameLst>
                                          <p:attrName>ppt_x</p:attrName>
                                        </p:attrNameLst>
                                      </p:cBhvr>
                                      <p:tavLst>
                                        <p:tav tm="0">
                                          <p:val>
                                            <p:strVal val="ppt_x"/>
                                          </p:val>
                                        </p:tav>
                                        <p:tav tm="100000">
                                          <p:val>
                                            <p:strVal val="ppt_x"/>
                                          </p:val>
                                        </p:tav>
                                      </p:tavLst>
                                    </p:anim>
                                    <p:anim calcmode="lin" valueType="num">
                                      <p:cBhvr additive="base">
                                        <p:cTn id="154" dur="500"/>
                                        <p:tgtEl>
                                          <p:spTgt spid="35"/>
                                        </p:tgtEl>
                                        <p:attrNameLst>
                                          <p:attrName>ppt_y</p:attrName>
                                        </p:attrNameLst>
                                      </p:cBhvr>
                                      <p:tavLst>
                                        <p:tav tm="0">
                                          <p:val>
                                            <p:strVal val="ppt_y"/>
                                          </p:val>
                                        </p:tav>
                                        <p:tav tm="100000">
                                          <p:val>
                                            <p:strVal val="1+ppt_h/2"/>
                                          </p:val>
                                        </p:tav>
                                      </p:tavLst>
                                    </p:anim>
                                    <p:set>
                                      <p:cBhvr>
                                        <p:cTn id="155" dur="1" fill="hold">
                                          <p:stCondLst>
                                            <p:cond delay="499"/>
                                          </p:stCondLst>
                                        </p:cTn>
                                        <p:tgtEl>
                                          <p:spTgt spid="35"/>
                                        </p:tgtEl>
                                        <p:attrNameLst>
                                          <p:attrName>style.visibility</p:attrName>
                                        </p:attrNameLst>
                                      </p:cBhvr>
                                      <p:to>
                                        <p:strVal val="hidden"/>
                                      </p:to>
                                    </p:set>
                                  </p:childTnLst>
                                </p:cTn>
                              </p:par>
                              <p:par>
                                <p:cTn id="156" presetID="2" presetClass="exit" presetSubtype="4" fill="hold" grpId="1" nodeType="withEffect">
                                  <p:stCondLst>
                                    <p:cond delay="0"/>
                                  </p:stCondLst>
                                  <p:childTnLst>
                                    <p:anim calcmode="lin" valueType="num">
                                      <p:cBhvr additive="base">
                                        <p:cTn id="157" dur="500"/>
                                        <p:tgtEl>
                                          <p:spTgt spid="34"/>
                                        </p:tgtEl>
                                        <p:attrNameLst>
                                          <p:attrName>ppt_x</p:attrName>
                                        </p:attrNameLst>
                                      </p:cBhvr>
                                      <p:tavLst>
                                        <p:tav tm="0">
                                          <p:val>
                                            <p:strVal val="ppt_x"/>
                                          </p:val>
                                        </p:tav>
                                        <p:tav tm="100000">
                                          <p:val>
                                            <p:strVal val="ppt_x"/>
                                          </p:val>
                                        </p:tav>
                                      </p:tavLst>
                                    </p:anim>
                                    <p:anim calcmode="lin" valueType="num">
                                      <p:cBhvr additive="base">
                                        <p:cTn id="158" dur="500"/>
                                        <p:tgtEl>
                                          <p:spTgt spid="34"/>
                                        </p:tgtEl>
                                        <p:attrNameLst>
                                          <p:attrName>ppt_y</p:attrName>
                                        </p:attrNameLst>
                                      </p:cBhvr>
                                      <p:tavLst>
                                        <p:tav tm="0">
                                          <p:val>
                                            <p:strVal val="ppt_y"/>
                                          </p:val>
                                        </p:tav>
                                        <p:tav tm="100000">
                                          <p:val>
                                            <p:strVal val="1+ppt_h/2"/>
                                          </p:val>
                                        </p:tav>
                                      </p:tavLst>
                                    </p:anim>
                                    <p:set>
                                      <p:cBhvr>
                                        <p:cTn id="159" dur="1" fill="hold">
                                          <p:stCondLst>
                                            <p:cond delay="499"/>
                                          </p:stCondLst>
                                        </p:cTn>
                                        <p:tgtEl>
                                          <p:spTgt spid="34"/>
                                        </p:tgtEl>
                                        <p:attrNameLst>
                                          <p:attrName>style.visibility</p:attrName>
                                        </p:attrNameLst>
                                      </p:cBhvr>
                                      <p:to>
                                        <p:strVal val="hidden"/>
                                      </p:to>
                                    </p:set>
                                  </p:childTnLst>
                                </p:cTn>
                              </p:par>
                              <p:par>
                                <p:cTn id="160" presetID="2" presetClass="exit" presetSubtype="4" fill="hold" grpId="1" nodeType="withEffect">
                                  <p:stCondLst>
                                    <p:cond delay="0"/>
                                  </p:stCondLst>
                                  <p:childTnLst>
                                    <p:anim calcmode="lin" valueType="num">
                                      <p:cBhvr additive="base">
                                        <p:cTn id="161" dur="500"/>
                                        <p:tgtEl>
                                          <p:spTgt spid="38"/>
                                        </p:tgtEl>
                                        <p:attrNameLst>
                                          <p:attrName>ppt_x</p:attrName>
                                        </p:attrNameLst>
                                      </p:cBhvr>
                                      <p:tavLst>
                                        <p:tav tm="0">
                                          <p:val>
                                            <p:strVal val="ppt_x"/>
                                          </p:val>
                                        </p:tav>
                                        <p:tav tm="100000">
                                          <p:val>
                                            <p:strVal val="ppt_x"/>
                                          </p:val>
                                        </p:tav>
                                      </p:tavLst>
                                    </p:anim>
                                    <p:anim calcmode="lin" valueType="num">
                                      <p:cBhvr additive="base">
                                        <p:cTn id="162" dur="500"/>
                                        <p:tgtEl>
                                          <p:spTgt spid="38"/>
                                        </p:tgtEl>
                                        <p:attrNameLst>
                                          <p:attrName>ppt_y</p:attrName>
                                        </p:attrNameLst>
                                      </p:cBhvr>
                                      <p:tavLst>
                                        <p:tav tm="0">
                                          <p:val>
                                            <p:strVal val="ppt_y"/>
                                          </p:val>
                                        </p:tav>
                                        <p:tav tm="100000">
                                          <p:val>
                                            <p:strVal val="1+ppt_h/2"/>
                                          </p:val>
                                        </p:tav>
                                      </p:tavLst>
                                    </p:anim>
                                    <p:set>
                                      <p:cBhvr>
                                        <p:cTn id="163" dur="1" fill="hold">
                                          <p:stCondLst>
                                            <p:cond delay="499"/>
                                          </p:stCondLst>
                                        </p:cTn>
                                        <p:tgtEl>
                                          <p:spTgt spid="38"/>
                                        </p:tgtEl>
                                        <p:attrNameLst>
                                          <p:attrName>style.visibility</p:attrName>
                                        </p:attrNameLst>
                                      </p:cBhvr>
                                      <p:to>
                                        <p:strVal val="hidden"/>
                                      </p:to>
                                    </p:set>
                                  </p:childTnLst>
                                </p:cTn>
                              </p:par>
                              <p:par>
                                <p:cTn id="164" presetID="2" presetClass="exit" presetSubtype="4" fill="hold" grpId="1" nodeType="withEffect">
                                  <p:stCondLst>
                                    <p:cond delay="0"/>
                                  </p:stCondLst>
                                  <p:iterate type="lt">
                                    <p:tmPct val="0"/>
                                  </p:iterate>
                                  <p:childTnLst>
                                    <p:anim calcmode="lin" valueType="num">
                                      <p:cBhvr additive="base">
                                        <p:cTn id="165" dur="500"/>
                                        <p:tgtEl>
                                          <p:spTgt spid="37"/>
                                        </p:tgtEl>
                                        <p:attrNameLst>
                                          <p:attrName>ppt_x</p:attrName>
                                        </p:attrNameLst>
                                      </p:cBhvr>
                                      <p:tavLst>
                                        <p:tav tm="0">
                                          <p:val>
                                            <p:strVal val="ppt_x"/>
                                          </p:val>
                                        </p:tav>
                                        <p:tav tm="100000">
                                          <p:val>
                                            <p:strVal val="ppt_x"/>
                                          </p:val>
                                        </p:tav>
                                      </p:tavLst>
                                    </p:anim>
                                    <p:anim calcmode="lin" valueType="num">
                                      <p:cBhvr additive="base">
                                        <p:cTn id="166" dur="500"/>
                                        <p:tgtEl>
                                          <p:spTgt spid="37"/>
                                        </p:tgtEl>
                                        <p:attrNameLst>
                                          <p:attrName>ppt_y</p:attrName>
                                        </p:attrNameLst>
                                      </p:cBhvr>
                                      <p:tavLst>
                                        <p:tav tm="0">
                                          <p:val>
                                            <p:strVal val="ppt_y"/>
                                          </p:val>
                                        </p:tav>
                                        <p:tav tm="100000">
                                          <p:val>
                                            <p:strVal val="1+ppt_h/2"/>
                                          </p:val>
                                        </p:tav>
                                      </p:tavLst>
                                    </p:anim>
                                    <p:set>
                                      <p:cBhvr>
                                        <p:cTn id="167" dur="1" fill="hold">
                                          <p:stCondLst>
                                            <p:cond delay="499"/>
                                          </p:stCondLst>
                                        </p:cTn>
                                        <p:tgtEl>
                                          <p:spTgt spid="37"/>
                                        </p:tgtEl>
                                        <p:attrNameLst>
                                          <p:attrName>style.visibility</p:attrName>
                                        </p:attrNameLst>
                                      </p:cBhvr>
                                      <p:to>
                                        <p:strVal val="hidden"/>
                                      </p:to>
                                    </p:set>
                                  </p:childTnLst>
                                </p:cTn>
                              </p:par>
                            </p:childTnLst>
                          </p:cTn>
                        </p:par>
                        <p:par>
                          <p:cTn id="168" fill="hold">
                            <p:stCondLst>
                              <p:cond delay="500"/>
                            </p:stCondLst>
                            <p:childTnLst>
                              <p:par>
                                <p:cTn id="169" presetID="1" presetClass="entr" presetSubtype="0" fill="hold" grpId="0" nodeType="afterEffect">
                                  <p:stCondLst>
                                    <p:cond delay="0"/>
                                  </p:stCondLst>
                                  <p:childTnLst>
                                    <p:set>
                                      <p:cBhvr>
                                        <p:cTn id="17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923" y="1212885"/>
            <a:ext cx="6822954" cy="4972130"/>
          </a:xfrm>
          <a:prstGeom prst="rect">
            <a:avLst/>
          </a:prstGeom>
        </p:spPr>
      </p:pic>
      <p:sp>
        <p:nvSpPr>
          <p:cNvPr id="8" name="TextBox 7"/>
          <p:cNvSpPr txBox="1"/>
          <p:nvPr/>
        </p:nvSpPr>
        <p:spPr>
          <a:xfrm>
            <a:off x="8115075" y="2189311"/>
            <a:ext cx="724377"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2</a:t>
            </a:r>
            <a:r>
              <a:rPr lang="en-US" b="1" kern="0" dirty="0" smtClean="0">
                <a:solidFill>
                  <a:srgbClr val="FF0000"/>
                </a:solidFill>
              </a:rPr>
              <a:t>0</a:t>
            </a:r>
            <a:r>
              <a:rPr lang="en-US" b="1" kern="0" dirty="0">
                <a:solidFill>
                  <a:srgbClr val="FF0000"/>
                </a:solidFill>
              </a:rPr>
              <a:t>%</a:t>
            </a:r>
          </a:p>
        </p:txBody>
      </p:sp>
      <p:cxnSp>
        <p:nvCxnSpPr>
          <p:cNvPr id="9" name="Straight Arrow Connector 8"/>
          <p:cNvCxnSpPr/>
          <p:nvPr/>
        </p:nvCxnSpPr>
        <p:spPr>
          <a:xfrm>
            <a:off x="8464717" y="2572379"/>
            <a:ext cx="0" cy="3888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smtClean="0"/>
              <a:t>Request Coalescing: </a:t>
            </a:r>
            <a:r>
              <a:rPr lang="en-US" dirty="0"/>
              <a:t>P</a:t>
            </a:r>
            <a:r>
              <a:rPr lang="en-US" dirty="0" smtClean="0"/>
              <a:t>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317351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0174" y="2385703"/>
            <a:ext cx="3587370"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rot="20989249">
            <a:off x="4170602" y="1492076"/>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67878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103969" y="3283532"/>
            <a:ext cx="2425596" cy="129819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0" name="Title 29"/>
          <p:cNvSpPr>
            <a:spLocks noGrp="1"/>
          </p:cNvSpPr>
          <p:nvPr>
            <p:ph type="title"/>
          </p:nvPr>
        </p:nvSpPr>
        <p:spPr>
          <a:xfrm>
            <a:off x="124691" y="411480"/>
            <a:ext cx="10723418" cy="617220"/>
          </a:xfrm>
        </p:spPr>
        <p:txBody>
          <a:bodyPr/>
          <a:lstStyle/>
          <a:p>
            <a:r>
              <a:rPr lang="en-US" dirty="0" smtClean="0"/>
              <a:t>CPU-side Client Cache: Capture </a:t>
            </a:r>
            <a:r>
              <a:rPr lang="en-US" smtClean="0"/>
              <a:t>temporal locality</a:t>
            </a:r>
            <a:endParaRPr lang="en-US" dirty="0"/>
          </a:p>
        </p:txBody>
      </p:sp>
      <p:sp>
        <p:nvSpPr>
          <p:cNvPr id="3" name="Content Placeholder 2"/>
          <p:cNvSpPr>
            <a:spLocks noGrp="1"/>
          </p:cNvSpPr>
          <p:nvPr>
            <p:ph idx="1"/>
          </p:nvPr>
        </p:nvSpPr>
        <p:spPr/>
        <p:txBody>
          <a:bodyPr/>
          <a:lstStyle/>
          <a:p>
            <a:r>
              <a:rPr lang="en-US" dirty="0" smtClean="0"/>
              <a:t>Prevent requests for the same line in CPU-memory</a:t>
            </a:r>
          </a:p>
          <a:p>
            <a:r>
              <a:rPr lang="en-US" dirty="0" smtClean="0"/>
              <a:t>Participate in CPU coherence protocol</a:t>
            </a:r>
          </a:p>
          <a:p>
            <a:r>
              <a:rPr lang="en-US" dirty="0" smtClean="0"/>
              <a:t>Only allocate lines upon request of the GPU</a:t>
            </a:r>
            <a:endParaRPr lang="en-US" dirty="0"/>
          </a:p>
        </p:txBody>
      </p:sp>
      <p:cxnSp>
        <p:nvCxnSpPr>
          <p:cNvPr id="5" name="Straight Connector 4"/>
          <p:cNvCxnSpPr/>
          <p:nvPr/>
        </p:nvCxnSpPr>
        <p:spPr>
          <a:xfrm>
            <a:off x="3910604" y="3117273"/>
            <a:ext cx="0" cy="1607127"/>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009866" y="4011043"/>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7" name="TextBox 6"/>
          <p:cNvSpPr txBox="1"/>
          <p:nvPr/>
        </p:nvSpPr>
        <p:spPr>
          <a:xfrm>
            <a:off x="4307632" y="4020889"/>
            <a:ext cx="708912" cy="387798"/>
          </a:xfrm>
          <a:prstGeom prst="rect">
            <a:avLst/>
          </a:prstGeom>
          <a:noFill/>
        </p:spPr>
        <p:txBody>
          <a:bodyPr wrap="none" lIns="109728" tIns="54864" rIns="109728" bIns="54864" rtlCol="0">
            <a:spAutoFit/>
          </a:bodyPr>
          <a:lstStyle/>
          <a:p>
            <a:r>
              <a:rPr lang="en-US" dirty="0" smtClean="0"/>
              <a:t>CPU</a:t>
            </a:r>
          </a:p>
        </p:txBody>
      </p:sp>
      <p:grpSp>
        <p:nvGrpSpPr>
          <p:cNvPr id="16" name="Group 15"/>
          <p:cNvGrpSpPr/>
          <p:nvPr/>
        </p:nvGrpSpPr>
        <p:grpSpPr>
          <a:xfrm>
            <a:off x="7777043" y="3511640"/>
            <a:ext cx="1498968" cy="773723"/>
            <a:chOff x="1772862" y="650631"/>
            <a:chExt cx="894138" cy="644769"/>
          </a:xfrm>
        </p:grpSpPr>
        <p:sp>
          <p:nvSpPr>
            <p:cNvPr id="17" name="Rounded Rectangle 16"/>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8" name="Rounded Rectangle 17"/>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9" name="Rounded Rectangle 18"/>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20" name="Rounded Rectangle 19"/>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sp>
        <p:nvSpPr>
          <p:cNvPr id="23" name="Rounded Rectangle 22"/>
          <p:cNvSpPr/>
          <p:nvPr/>
        </p:nvSpPr>
        <p:spPr>
          <a:xfrm>
            <a:off x="5222798" y="3388800"/>
            <a:ext cx="1132554" cy="570204"/>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lIns="109728" tIns="54864" rIns="109728" bIns="54864" rtlCol="0" anchor="ctr"/>
          <a:lstStyle/>
          <a:p>
            <a:pPr algn="ctr"/>
            <a:r>
              <a:rPr lang="en-US" sz="1400" b="1" dirty="0">
                <a:solidFill>
                  <a:srgbClr val="000000"/>
                </a:solidFill>
              </a:rPr>
              <a:t>Client Cache</a:t>
            </a:r>
          </a:p>
        </p:txBody>
      </p:sp>
      <p:sp>
        <p:nvSpPr>
          <p:cNvPr id="24" name="Rounded Rectangle 23"/>
          <p:cNvSpPr/>
          <p:nvPr/>
        </p:nvSpPr>
        <p:spPr>
          <a:xfrm rot="16200000">
            <a:off x="1937402" y="3294584"/>
            <a:ext cx="264812" cy="94302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5" name="Rounded Rectangle 24"/>
          <p:cNvSpPr/>
          <p:nvPr/>
        </p:nvSpPr>
        <p:spPr>
          <a:xfrm rot="16200000">
            <a:off x="8596195" y="3505474"/>
            <a:ext cx="243377" cy="106921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6" name="Rounded Rectangle 25"/>
          <p:cNvSpPr/>
          <p:nvPr/>
        </p:nvSpPr>
        <p:spPr>
          <a:xfrm rot="16200000">
            <a:off x="1937402" y="3300521"/>
            <a:ext cx="264812" cy="93114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7" name="Rounded Rectangle 26"/>
          <p:cNvSpPr/>
          <p:nvPr/>
        </p:nvSpPr>
        <p:spPr>
          <a:xfrm rot="16200000">
            <a:off x="5669292" y="3181915"/>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9" name="Rounded Rectangle 28"/>
          <p:cNvSpPr/>
          <p:nvPr/>
        </p:nvSpPr>
        <p:spPr>
          <a:xfrm rot="16200000">
            <a:off x="5669291" y="3181914"/>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8" name="TextBox 27"/>
          <p:cNvSpPr txBox="1"/>
          <p:nvPr/>
        </p:nvSpPr>
        <p:spPr>
          <a:xfrm>
            <a:off x="2456672" y="5311512"/>
            <a:ext cx="6526306" cy="584775"/>
          </a:xfrm>
          <a:prstGeom prst="rect">
            <a:avLst/>
          </a:prstGeom>
          <a:solidFill>
            <a:schemeClr val="bg1"/>
          </a:solidFill>
          <a:ln>
            <a:noFill/>
          </a:ln>
        </p:spPr>
        <p:txBody>
          <a:bodyPr wrap="square" rtlCol="0">
            <a:spAutoFit/>
          </a:bodyPr>
          <a:lstStyle/>
          <a:p>
            <a:pPr algn="ctr"/>
            <a:r>
              <a:rPr lang="en-US" sz="3200" b="1" smtClean="0">
                <a:solidFill>
                  <a:srgbClr val="FF0000"/>
                </a:solidFill>
                <a:latin typeface="Calibri" charset="0"/>
                <a:ea typeface="Calibri" charset="0"/>
                <a:cs typeface="Calibri" charset="0"/>
              </a:rPr>
              <a:t>Coherence </a:t>
            </a:r>
            <a:r>
              <a:rPr lang="en-US" sz="3200" b="1" dirty="0">
                <a:solidFill>
                  <a:srgbClr val="FF0000"/>
                </a:solidFill>
                <a:latin typeface="Calibri" charset="0"/>
                <a:ea typeface="Calibri" charset="0"/>
                <a:cs typeface="Calibri" charset="0"/>
              </a:rPr>
              <a:t>traffic within CPU die only</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7430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2" nodeType="clickEffect">
                                  <p:stCondLst>
                                    <p:cond delay="0"/>
                                  </p:stCondLst>
                                  <p:childTnLst>
                                    <p:animMotion origin="layout" path="M -2.73148E-6 -2.30453E-6 L 0.34014 -0.00566 " pathEditMode="relative" rAng="0" ptsTypes="AA">
                                      <p:cBhvr>
                                        <p:cTn id="12" dur="2000" fill="hold"/>
                                        <p:tgtEl>
                                          <p:spTgt spid="24"/>
                                        </p:tgtEl>
                                        <p:attrNameLst>
                                          <p:attrName>ppt_x</p:attrName>
                                          <p:attrName>ppt_y</p:attrName>
                                        </p:attrNameLst>
                                      </p:cBhvr>
                                      <p:rCtr x="16999" y="-283"/>
                                    </p:animMotion>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3" nodeType="clickEffect">
                                  <p:stCondLst>
                                    <p:cond delay="0"/>
                                  </p:stCondLst>
                                  <p:childTnLst>
                                    <p:animMotion origin="layout" path="M 0.34014 -0.00566 L 0.47324 -0.00566 C 0.53284 -0.00566 0.60692 0.00669 0.60692 0.01672 L 0.60692 0.03935 " pathEditMode="relative" rAng="0" ptsTypes="AAAA">
                                      <p:cBhvr>
                                        <p:cTn id="16" dur="2000" fill="hold"/>
                                        <p:tgtEl>
                                          <p:spTgt spid="24"/>
                                        </p:tgtEl>
                                        <p:attrNameLst>
                                          <p:attrName>ppt_x</p:attrName>
                                          <p:attrName>ppt_y</p:attrName>
                                        </p:attrNameLst>
                                      </p:cBhvr>
                                      <p:rCtr x="13339" y="2238"/>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0" presetClass="path" presetSubtype="0" accel="50000" decel="50000" fill="hold" grpId="1" nodeType="clickEffect">
                                  <p:stCondLst>
                                    <p:cond delay="0"/>
                                  </p:stCondLst>
                                  <p:childTnLst>
                                    <p:animMotion origin="layout" path="M -0.26577 -0.04373 L -0.1292 -0.04373 C -0.06771 -0.04373 0.0081 -0.02881 0.0081 -0.01646 L 0.0081 0.01132 " pathEditMode="relative" rAng="0" ptsTypes="AAAA">
                                      <p:cBhvr>
                                        <p:cTn id="27" dur="2000" spd="-100000" fill="hold"/>
                                        <p:tgtEl>
                                          <p:spTgt spid="25"/>
                                        </p:tgtEl>
                                        <p:attrNameLst>
                                          <p:attrName>ppt_x</p:attrName>
                                          <p:attrName>ppt_y</p:attrName>
                                        </p:attrNameLst>
                                      </p:cBhvr>
                                      <p:rCtr x="13686" y="275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3" nodeType="clickEffect">
                                  <p:stCondLst>
                                    <p:cond delay="0"/>
                                  </p:stCondLst>
                                  <p:childTnLst>
                                    <p:animMotion origin="layout" path="M -0.26577 -0.04373 L -0.60591 -0.03755 " pathEditMode="relative" rAng="0" ptsTypes="AA">
                                      <p:cBhvr>
                                        <p:cTn id="35" dur="2000" fill="hold"/>
                                        <p:tgtEl>
                                          <p:spTgt spid="25"/>
                                        </p:tgtEl>
                                        <p:attrNameLst>
                                          <p:attrName>ppt_x</p:attrName>
                                          <p:attrName>ppt_y</p:attrName>
                                        </p:attrNameLst>
                                      </p:cBhvr>
                                      <p:rCtr x="-17014" y="309"/>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2" nodeType="click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73148E-6 -2.30453E-6 L 0.34014 -0.00566 " pathEditMode="relative" rAng="0" ptsTypes="AA">
                                      <p:cBhvr>
                                        <p:cTn id="49" dur="2000" fill="hold"/>
                                        <p:tgtEl>
                                          <p:spTgt spid="26"/>
                                        </p:tgtEl>
                                        <p:attrNameLst>
                                          <p:attrName>ppt_x</p:attrName>
                                          <p:attrName>ppt_y</p:attrName>
                                        </p:attrNameLst>
                                      </p:cBhvr>
                                      <p:rCtr x="16999" y="-283"/>
                                    </p:animMotion>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2" nodeType="clickEffect">
                                  <p:stCondLst>
                                    <p:cond delay="0"/>
                                  </p:stCondLst>
                                  <p:childTnLst>
                                    <p:set>
                                      <p:cBhvr>
                                        <p:cTn id="53" dur="1" fill="hold">
                                          <p:stCondLst>
                                            <p:cond delay="0"/>
                                          </p:stCondLst>
                                        </p:cTn>
                                        <p:tgtEl>
                                          <p:spTgt spid="26"/>
                                        </p:tgtEl>
                                        <p:attrNameLst>
                                          <p:attrName>style.visibility</p:attrName>
                                        </p:attrNameLst>
                                      </p:cBhvr>
                                      <p:to>
                                        <p:strVal val="hidden"/>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7037E-7 -1.02881E-6 L -0.34013 0.00592 " pathEditMode="relative" rAng="0" ptsTypes="AA">
                                      <p:cBhvr>
                                        <p:cTn id="60" dur="2000" fill="hold"/>
                                        <p:tgtEl>
                                          <p:spTgt spid="27"/>
                                        </p:tgtEl>
                                        <p:attrNameLst>
                                          <p:attrName>ppt_x</p:attrName>
                                          <p:attrName>ppt_y</p:attrName>
                                        </p:attrNameLst>
                                      </p:cBhvr>
                                      <p:rCtr x="-17014" y="283"/>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5" grpId="0" animBg="1"/>
      <p:bldP spid="25" grpId="1" animBg="1"/>
      <p:bldP spid="25" grpId="2" animBg="1"/>
      <p:bldP spid="25" grpId="3" animBg="1"/>
      <p:bldP spid="26" grpId="0" animBg="1"/>
      <p:bldP spid="26" grpId="1" animBg="1"/>
      <p:bldP spid="26" grpId="2" animBg="1"/>
      <p:bldP spid="27" grpId="0" animBg="1"/>
      <p:bldP spid="27" grpId="1" animBg="1"/>
      <p:bldP spid="29" grpId="0" animBg="1"/>
      <p:bldP spid="2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408" y="1214749"/>
            <a:ext cx="6481984" cy="4945879"/>
          </a:xfrm>
          <a:prstGeom prst="rect">
            <a:avLst/>
          </a:prstGeom>
        </p:spPr>
      </p:pic>
      <p:sp>
        <p:nvSpPr>
          <p:cNvPr id="8" name="TextBox 7"/>
          <p:cNvSpPr txBox="1"/>
          <p:nvPr/>
        </p:nvSpPr>
        <p:spPr>
          <a:xfrm>
            <a:off x="8358145" y="2148228"/>
            <a:ext cx="724377" cy="369332"/>
          </a:xfrm>
          <a:prstGeom prst="rect">
            <a:avLst/>
          </a:prstGeom>
          <a:solidFill>
            <a:schemeClr val="bg1"/>
          </a:solidFill>
          <a:ln>
            <a:solidFill>
              <a:srgbClr val="FF0000"/>
            </a:solidFill>
          </a:ln>
        </p:spPr>
        <p:txBody>
          <a:bodyPr wrap="square" rtlCol="0">
            <a:spAutoFit/>
          </a:bodyPr>
          <a:lstStyle/>
          <a:p>
            <a:pPr defTabSz="914400" fontAlgn="auto">
              <a:spcBef>
                <a:spcPts val="0"/>
              </a:spcBef>
              <a:spcAft>
                <a:spcPts val="0"/>
              </a:spcAft>
              <a:defRPr/>
            </a:pPr>
            <a:r>
              <a:rPr lang="en-US" b="1" kern="0" dirty="0" smtClean="0">
                <a:solidFill>
                  <a:srgbClr val="FF0000"/>
                </a:solidFill>
              </a:rPr>
              <a:t>10</a:t>
            </a:r>
            <a:r>
              <a:rPr lang="en-US" b="1" kern="0" dirty="0">
                <a:solidFill>
                  <a:srgbClr val="FF0000"/>
                </a:solidFill>
              </a:rPr>
              <a:t>%</a:t>
            </a:r>
          </a:p>
        </p:txBody>
      </p:sp>
      <p:cxnSp>
        <p:nvCxnSpPr>
          <p:cNvPr id="9" name="Straight Arrow Connector 8"/>
          <p:cNvCxnSpPr/>
          <p:nvPr/>
        </p:nvCxnSpPr>
        <p:spPr>
          <a:xfrm>
            <a:off x="8522592" y="2531296"/>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a:t>CPU-side Client Cache</a:t>
            </a:r>
            <a:r>
              <a:rPr lang="en-US" dirty="0" smtClean="0"/>
              <a:t>: Performance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6127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7111" y="3316196"/>
            <a:ext cx="4196077"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4306412" y="2629647"/>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72737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smtClean="0"/>
              <a:t>PhD research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8</a:t>
            </a:fld>
            <a:endParaRPr lang="en-US" dirty="0"/>
          </a:p>
        </p:txBody>
      </p:sp>
      <p:sp>
        <p:nvSpPr>
          <p:cNvPr id="7" name="Rounded Rectangle 6"/>
          <p:cNvSpPr/>
          <p:nvPr/>
        </p:nvSpPr>
        <p:spPr bwMode="auto">
          <a:xfrm>
            <a:off x="186880" y="2916351"/>
            <a:ext cx="10598542" cy="772871"/>
          </a:xfrm>
          <a:prstGeom prst="roundRect">
            <a:avLst/>
          </a:prstGeom>
          <a:solidFill>
            <a:srgbClr val="FFF3A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2. Simplify</a:t>
            </a:r>
            <a:r>
              <a:rPr kumimoji="0" lang="en-US" sz="2600" b="1" i="0" u="none" strike="noStrike" cap="none" normalizeH="0" dirty="0" smtClean="0">
                <a:ln>
                  <a:noFill/>
                </a:ln>
                <a:solidFill>
                  <a:schemeClr val="tx1"/>
                </a:solidFill>
                <a:effectLst/>
                <a:latin typeface="Calibri" charset="0"/>
                <a:ea typeface="Calibri" charset="0"/>
                <a:cs typeface="Calibri" charset="0"/>
              </a:rPr>
              <a:t> HW cache coherence implementation </a:t>
            </a:r>
            <a:r>
              <a:rPr lang="en-US" sz="2600" b="1" dirty="0" smtClean="0">
                <a:latin typeface="Calibri" charset="0"/>
                <a:ea typeface="Calibri" charset="0"/>
                <a:cs typeface="Calibri" charset="0"/>
              </a:rPr>
              <a:t>for </a:t>
            </a:r>
            <a:r>
              <a:rPr kumimoji="0" lang="en-US" sz="2600" b="1" i="0" u="none" strike="noStrike" cap="none" normalizeH="0" dirty="0" smtClean="0">
                <a:ln>
                  <a:noFill/>
                </a:ln>
                <a:solidFill>
                  <a:schemeClr val="tx1"/>
                </a:solidFill>
                <a:effectLst/>
                <a:latin typeface="Calibri" charset="0"/>
                <a:ea typeface="Calibri" charset="0"/>
                <a:cs typeface="Calibri" charset="0"/>
              </a:rPr>
              <a:t>programmability</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ounded Rectangle 7"/>
          <p:cNvSpPr/>
          <p:nvPr/>
        </p:nvSpPr>
        <p:spPr bwMode="auto">
          <a:xfrm>
            <a:off x="186880" y="4475206"/>
            <a:ext cx="10598542" cy="772871"/>
          </a:xfrm>
          <a:prstGeom prst="roundRect">
            <a:avLst/>
          </a:prstGeom>
          <a:solidFill>
            <a:srgbClr val="96BDE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3. Reduce</a:t>
            </a:r>
            <a:r>
              <a:rPr kumimoji="0" lang="en-US" sz="2600" b="1" i="0" u="none" strike="noStrike" cap="none" normalizeH="0" dirty="0" smtClean="0">
                <a:ln>
                  <a:noFill/>
                </a:ln>
                <a:solidFill>
                  <a:schemeClr val="tx1"/>
                </a:solidFill>
                <a:effectLst/>
                <a:latin typeface="Calibri" charset="0"/>
                <a:ea typeface="Calibri" charset="0"/>
                <a:cs typeface="Calibri" charset="0"/>
              </a:rPr>
              <a:t> memory cost in data-centers, while satisfying perf. targets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9" name="Rounded Rectangle 8"/>
          <p:cNvSpPr/>
          <p:nvPr/>
        </p:nvSpPr>
        <p:spPr bwMode="auto">
          <a:xfrm>
            <a:off x="187377" y="1123816"/>
            <a:ext cx="10598046" cy="782270"/>
          </a:xfrm>
          <a:prstGeom prst="roundRect">
            <a:avLst/>
          </a:prstGeom>
          <a:solidFill>
            <a:srgbClr val="FFA58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dirty="0" smtClean="0">
                <a:ln>
                  <a:noFill/>
                </a:ln>
                <a:solidFill>
                  <a:schemeClr val="tx1"/>
                </a:solidFill>
                <a:effectLst/>
                <a:latin typeface="Calibri" charset="0"/>
                <a:ea typeface="Calibri" charset="0"/>
                <a:cs typeface="Calibri" charset="0"/>
              </a:rPr>
              <a:t>1. Maximize memory bandwidth for bandwidth-hungr</a:t>
            </a:r>
            <a:r>
              <a:rPr lang="en-US" sz="2600" b="1" dirty="0" smtClean="0">
                <a:latin typeface="Calibri" charset="0"/>
                <a:ea typeface="Calibri" charset="0"/>
                <a:cs typeface="Calibri" charset="0"/>
              </a:rPr>
              <a:t>y GPU applications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TextBox 9"/>
          <p:cNvSpPr txBox="1"/>
          <p:nvPr/>
        </p:nvSpPr>
        <p:spPr>
          <a:xfrm>
            <a:off x="186879" y="1906086"/>
            <a:ext cx="10530589" cy="646331"/>
          </a:xfrm>
          <a:prstGeom prst="rect">
            <a:avLst/>
          </a:prstGeom>
          <a:noFill/>
        </p:spPr>
        <p:txBody>
          <a:bodyPr wrap="square" rtlCol="0">
            <a:spAutoFit/>
          </a:bodyPr>
          <a:lstStyle/>
          <a:p>
            <a:pPr algn="ctr"/>
            <a:r>
              <a:rPr lang="en-US" i="1" dirty="0" smtClean="0">
                <a:latin typeface="Calibri" charset="0"/>
                <a:ea typeface="Calibri" charset="0"/>
                <a:cs typeface="Calibri" charset="0"/>
              </a:rPr>
              <a:t>“Page Placement Strategies for GPUs within Heterogeneous Memory Systems”</a:t>
            </a:r>
            <a:r>
              <a:rPr lang="en-US" dirty="0" smtClean="0">
                <a:latin typeface="Calibri" charset="0"/>
                <a:ea typeface="Calibri" charset="0"/>
                <a:cs typeface="Calibri" charset="0"/>
              </a:rPr>
              <a:t>, ASPLOS </a:t>
            </a:r>
            <a:r>
              <a:rPr lang="fr-FR" dirty="0" smtClean="0">
                <a:latin typeface="Calibri" charset="0"/>
                <a:ea typeface="Calibri" charset="0"/>
                <a:cs typeface="Calibri" charset="0"/>
              </a:rPr>
              <a:t>’</a:t>
            </a:r>
            <a:r>
              <a:rPr lang="en-US" dirty="0" smtClean="0">
                <a:latin typeface="Calibri" charset="0"/>
                <a:ea typeface="Calibri" charset="0"/>
                <a:cs typeface="Calibri" charset="0"/>
              </a:rPr>
              <a:t>15</a:t>
            </a:r>
          </a:p>
          <a:p>
            <a:pPr algn="ctr"/>
            <a:r>
              <a:rPr lang="en-US" i="1" dirty="0" smtClean="0">
                <a:latin typeface="Calibri" charset="0"/>
                <a:ea typeface="Calibri" charset="0"/>
                <a:cs typeface="Calibri" charset="0"/>
              </a:rPr>
              <a:t>“Unlocking Bandwidth for GPUs in CC-NUMA systems”</a:t>
            </a:r>
            <a:r>
              <a:rPr lang="en-US" dirty="0" smtClean="0">
                <a:latin typeface="Calibri" charset="0"/>
                <a:ea typeface="Calibri" charset="0"/>
                <a:cs typeface="Calibri" charset="0"/>
              </a:rPr>
              <a:t>, HPCA ‘15</a:t>
            </a:r>
            <a:endParaRPr lang="en-US" dirty="0">
              <a:latin typeface="Calibri" charset="0"/>
              <a:ea typeface="Calibri" charset="0"/>
              <a:cs typeface="Calibri" charset="0"/>
            </a:endParaRPr>
          </a:p>
        </p:txBody>
      </p:sp>
      <p:sp>
        <p:nvSpPr>
          <p:cNvPr id="11" name="TextBox 10"/>
          <p:cNvSpPr txBox="1"/>
          <p:nvPr/>
        </p:nvSpPr>
        <p:spPr>
          <a:xfrm>
            <a:off x="186879" y="3683824"/>
            <a:ext cx="10530589" cy="369332"/>
          </a:xfrm>
          <a:prstGeom prst="rect">
            <a:avLst/>
          </a:prstGeom>
          <a:noFill/>
        </p:spPr>
        <p:txBody>
          <a:bodyPr wrap="square" rtlCol="0">
            <a:spAutoFit/>
          </a:bodyPr>
          <a:lstStyle/>
          <a:p>
            <a:pPr algn="ctr"/>
            <a:r>
              <a:rPr lang="en-US" dirty="0" smtClean="0">
                <a:latin typeface="Calibri" charset="0"/>
                <a:ea typeface="Calibri" charset="0"/>
                <a:cs typeface="Calibri" charset="0"/>
              </a:rPr>
              <a:t>“</a:t>
            </a:r>
            <a:r>
              <a:rPr lang="en-US" i="1" dirty="0" smtClean="0">
                <a:latin typeface="Calibri" charset="0"/>
                <a:ea typeface="Calibri" charset="0"/>
                <a:cs typeface="Calibri" charset="0"/>
              </a:rPr>
              <a:t>Selective GPU Caches to Eliminate CPU-GPU HW Cache Coherence”</a:t>
            </a:r>
            <a:r>
              <a:rPr lang="en-US" dirty="0" smtClean="0">
                <a:latin typeface="Calibri" charset="0"/>
                <a:ea typeface="Calibri" charset="0"/>
                <a:cs typeface="Calibri" charset="0"/>
              </a:rPr>
              <a:t>, HPCA ‘16</a:t>
            </a:r>
          </a:p>
        </p:txBody>
      </p:sp>
      <p:sp>
        <p:nvSpPr>
          <p:cNvPr id="14" name="TextBox 13"/>
          <p:cNvSpPr txBox="1"/>
          <p:nvPr/>
        </p:nvSpPr>
        <p:spPr>
          <a:xfrm>
            <a:off x="186879" y="5248077"/>
            <a:ext cx="10530589" cy="369332"/>
          </a:xfrm>
          <a:prstGeom prst="rect">
            <a:avLst/>
          </a:prstGeom>
          <a:noFill/>
        </p:spPr>
        <p:txBody>
          <a:bodyPr wrap="square" rtlCol="0">
            <a:spAutoFit/>
          </a:bodyPr>
          <a:lstStyle/>
          <a:p>
            <a:pPr algn="ctr"/>
            <a:r>
              <a:rPr lang="en-US" i="1" dirty="0" smtClean="0">
                <a:latin typeface="Calibri" charset="0"/>
                <a:ea typeface="Calibri" charset="0"/>
                <a:cs typeface="Calibri" charset="0"/>
              </a:rPr>
              <a:t>“Thermostat: Application-transparent Page Management for Two-Tiered Main Memory”</a:t>
            </a:r>
            <a:r>
              <a:rPr lang="en-US" dirty="0" smtClean="0">
                <a:latin typeface="Calibri" charset="0"/>
                <a:ea typeface="Calibri" charset="0"/>
                <a:cs typeface="Calibri" charset="0"/>
              </a:rPr>
              <a:t>, ASPLOS ‘17</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46537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353048" y="3126639"/>
            <a:ext cx="324545" cy="2525771"/>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Data over-fetch across CPU-GPU interconnect</a:t>
            </a:r>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7586" y="3108330"/>
            <a:ext cx="324545" cy="253735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258940" y="5550052"/>
            <a:ext cx="8783168" cy="1077218"/>
          </a:xfrm>
          <a:prstGeom prst="rect">
            <a:avLst/>
          </a:prstGeom>
          <a:noFill/>
          <a:ln>
            <a:noFill/>
          </a:ln>
        </p:spPr>
        <p:txBody>
          <a:bodyPr wrap="square" rtlCol="0">
            <a:spAutoFit/>
          </a:bodyPr>
          <a:lstStyle/>
          <a:p>
            <a:pPr algn="ctr"/>
            <a:r>
              <a:rPr lang="en-US" sz="3200" b="1" dirty="0">
                <a:solidFill>
                  <a:srgbClr val="FF0000"/>
                </a:solidFill>
                <a:latin typeface="Calibri" charset="0"/>
                <a:ea typeface="Calibri" charset="0"/>
                <a:cs typeface="Calibri" charset="0"/>
              </a:rPr>
              <a:t>40% of data is </a:t>
            </a:r>
            <a:r>
              <a:rPr lang="en-US" sz="3200" b="1">
                <a:solidFill>
                  <a:srgbClr val="FF0000"/>
                </a:solidFill>
                <a:latin typeface="Calibri" charset="0"/>
                <a:ea typeface="Calibri" charset="0"/>
                <a:cs typeface="Calibri" charset="0"/>
              </a:rPr>
              <a:t>discarded </a:t>
            </a:r>
            <a:r>
              <a:rPr lang="en-US" sz="3200" b="1" smtClean="0">
                <a:solidFill>
                  <a:srgbClr val="FF0000"/>
                </a:solidFill>
                <a:latin typeface="Calibri" charset="0"/>
                <a:ea typeface="Calibri" charset="0"/>
                <a:cs typeface="Calibri" charset="0"/>
              </a:rPr>
              <a:t>without being </a:t>
            </a:r>
            <a:r>
              <a:rPr lang="en-US" sz="3200" b="1" dirty="0">
                <a:solidFill>
                  <a:srgbClr val="FF0000"/>
                </a:solidFill>
                <a:latin typeface="Calibri" charset="0"/>
                <a:ea typeface="Calibri" charset="0"/>
                <a:cs typeface="Calibri" charset="0"/>
              </a:rPr>
              <a:t>consumed</a:t>
            </a:r>
          </a:p>
          <a:p>
            <a:pPr algn="ctr"/>
            <a:endParaRPr lang="en-US" sz="3200" b="1" dirty="0">
              <a:solidFill>
                <a:srgbClr val="FF0000"/>
              </a:solidFill>
              <a:latin typeface="Calibri" charset="0"/>
              <a:ea typeface="Calibri" charset="0"/>
              <a:cs typeface="Calibri" charset="0"/>
            </a:endParaRP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9125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par>
                          <p:cTn id="12" fill="hold">
                            <p:stCondLst>
                              <p:cond delay="500"/>
                            </p:stCondLst>
                            <p:childTnLst>
                              <p:par>
                                <p:cTn id="13" presetID="42" presetClass="path" presetSubtype="0" accel="50000" decel="50000" fill="hold" grpId="1" nodeType="afterEffect">
                                  <p:stCondLst>
                                    <p:cond delay="0"/>
                                  </p:stCondLst>
                                  <p:childTnLst>
                                    <p:animMotion origin="layout" path="M -1.62037E-6 6.58436E-7 L 0.31236 -0.00592 " pathEditMode="relative" rAng="0" ptsTypes="AA">
                                      <p:cBhvr>
                                        <p:cTn id="14" dur="2000" fill="hold"/>
                                        <p:tgtEl>
                                          <p:spTgt spid="5"/>
                                        </p:tgtEl>
                                        <p:attrNameLst>
                                          <p:attrName>ppt_x</p:attrName>
                                          <p:attrName>ppt_y</p:attrName>
                                        </p:attrNameLst>
                                      </p:cBhvr>
                                      <p:rCtr x="15611" y="-309"/>
                                    </p:animMotion>
                                  </p:childTnLst>
                                </p:cTn>
                              </p:par>
                            </p:childTnLst>
                          </p:cTn>
                        </p:par>
                        <p:par>
                          <p:cTn id="15" fill="hold">
                            <p:stCondLst>
                              <p:cond delay="2500"/>
                            </p:stCondLst>
                            <p:childTnLst>
                              <p:par>
                                <p:cTn id="16" presetID="1" presetClass="exit" presetSubtype="0" fill="hold" grpId="2" nodeType="after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par>
                          <p:cTn id="36" fill="hold">
                            <p:stCondLst>
                              <p:cond delay="2500"/>
                            </p:stCondLst>
                            <p:childTnLst>
                              <p:par>
                                <p:cTn id="37" presetID="1" presetClass="exit" presetSubtype="0" fill="hold" grpId="1" nodeType="after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childTnLst>
                                </p:cTn>
                              </p:par>
                            </p:childTnLst>
                          </p:cTn>
                        </p:par>
                        <p:par>
                          <p:cTn id="56" fill="hold">
                            <p:stCondLst>
                              <p:cond delay="2500"/>
                            </p:stCondLst>
                            <p:childTnLst>
                              <p:par>
                                <p:cTn id="57" presetID="42" presetClass="path" presetSubtype="0" accel="50000" decel="50000" fill="hold" grpId="2" nodeType="afterEffect">
                                  <p:stCondLst>
                                    <p:cond delay="0"/>
                                  </p:stCondLst>
                                  <p:childTnLst>
                                    <p:animMotion origin="layout" path="M 1.06481E-6 -4.93827E-6 L 0.25897 0.01106 " pathEditMode="relative" rAng="0" ptsTypes="AA">
                                      <p:cBhvr>
                                        <p:cTn id="58" dur="2000" fill="hold"/>
                                        <p:tgtEl>
                                          <p:spTgt spid="47"/>
                                        </p:tgtEl>
                                        <p:attrNameLst>
                                          <p:attrName>ppt_x</p:attrName>
                                          <p:attrName>ppt_y</p:attrName>
                                        </p:attrNameLst>
                                      </p:cBhvr>
                                      <p:rCtr x="12948" y="540"/>
                                    </p:animMotion>
                                  </p:childTnLst>
                                </p:cTn>
                              </p:par>
                            </p:childTnLst>
                          </p:cTn>
                        </p:par>
                        <p:par>
                          <p:cTn id="59" fill="hold">
                            <p:stCondLst>
                              <p:cond delay="4500"/>
                            </p:stCondLst>
                            <p:childTnLst>
                              <p:par>
                                <p:cTn id="60" presetID="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par>
                          <p:cTn id="67" fill="hold">
                            <p:stCondLst>
                              <p:cond delay="5000"/>
                            </p:stCondLst>
                            <p:childTnLst>
                              <p:par>
                                <p:cTn id="68" presetID="1" presetClass="exit" presetSubtype="0" fill="hold" grpId="1" nodeType="afterEffect">
                                  <p:stCondLst>
                                    <p:cond delay="0"/>
                                  </p:stCondLst>
                                  <p:childTnLst>
                                    <p:set>
                                      <p:cBhvr>
                                        <p:cTn id="69" dur="1" fill="hold">
                                          <p:stCondLst>
                                            <p:cond delay="0"/>
                                          </p:stCondLst>
                                        </p:cTn>
                                        <p:tgtEl>
                                          <p:spTgt spid="24"/>
                                        </p:tgtEl>
                                        <p:attrNameLst>
                                          <p:attrName>style.visibility</p:attrName>
                                        </p:attrNameLst>
                                      </p:cBhvr>
                                      <p:to>
                                        <p:strVal val="hidden"/>
                                      </p:to>
                                    </p:set>
                                  </p:childTnLst>
                                </p:cTn>
                              </p:par>
                            </p:childTnLst>
                          </p:cTn>
                        </p:par>
                        <p:par>
                          <p:cTn id="70" fill="hold">
                            <p:stCondLst>
                              <p:cond delay="5000"/>
                            </p:stCondLst>
                            <p:childTnLst>
                              <p:par>
                                <p:cTn id="71" presetID="2" presetClass="entr" presetSubtype="4"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1"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childTnLst>
                          </p:cTn>
                        </p:par>
                        <p:par>
                          <p:cTn id="78" fill="hold">
                            <p:stCondLst>
                              <p:cond delay="5500"/>
                            </p:stCondLst>
                            <p:childTnLst>
                              <p:par>
                                <p:cTn id="79" presetID="1" presetClass="exit" presetSubtype="0" fill="hold" grpId="1" nodeType="afterEffect">
                                  <p:stCondLst>
                                    <p:cond delay="0"/>
                                  </p:stCondLst>
                                  <p:childTnLst>
                                    <p:set>
                                      <p:cBhvr>
                                        <p:cTn id="80" dur="1" fill="hold">
                                          <p:stCondLst>
                                            <p:cond delay="0"/>
                                          </p:stCondLst>
                                        </p:cTn>
                                        <p:tgtEl>
                                          <p:spTgt spid="26"/>
                                        </p:tgtEl>
                                        <p:attrNameLst>
                                          <p:attrName>style.visibility</p:attrName>
                                        </p:attrNameLst>
                                      </p:cBhvr>
                                      <p:to>
                                        <p:strVal val="hidden"/>
                                      </p:to>
                                    </p:set>
                                  </p:childTnLst>
                                </p:cTn>
                              </p:par>
                            </p:childTnLst>
                          </p:cTn>
                        </p:par>
                        <p:par>
                          <p:cTn id="81" fill="hold">
                            <p:stCondLst>
                              <p:cond delay="5500"/>
                            </p:stCondLst>
                            <p:childTnLst>
                              <p:par>
                                <p:cTn id="82" presetID="1" presetClass="exit" presetSubtype="0" fill="hold" grpId="1" nodeType="afterEffect">
                                  <p:stCondLst>
                                    <p:cond delay="0"/>
                                  </p:stCondLst>
                                  <p:childTnLst>
                                    <p:set>
                                      <p:cBhvr>
                                        <p:cTn id="83" dur="1" fill="hold">
                                          <p:stCondLst>
                                            <p:cond delay="0"/>
                                          </p:stCondLst>
                                        </p:cTn>
                                        <p:tgtEl>
                                          <p:spTgt spid="47"/>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childTnLst>
                          </p:cTn>
                        </p:par>
                        <p:par>
                          <p:cTn id="86" fill="hold">
                            <p:stCondLst>
                              <p:cond delay="5500"/>
                            </p:stCondLst>
                            <p:childTnLst>
                              <p:par>
                                <p:cTn id="87" presetID="0" presetClass="path" presetSubtype="0" accel="50000" decel="50000" fill="hold" grpId="1" nodeType="afterEffect">
                                  <p:stCondLst>
                                    <p:cond delay="0"/>
                                  </p:stCondLst>
                                  <p:childTnLst>
                                    <p:animMotion origin="layout" path="M 2.5E-6 -2.55144E-6 L -0.49479 0.00155 " pathEditMode="relative" rAng="0" ptsTypes="AA">
                                      <p:cBhvr>
                                        <p:cTn id="88" dur="2000" fill="hold"/>
                                        <p:tgtEl>
                                          <p:spTgt spid="28"/>
                                        </p:tgtEl>
                                        <p:attrNameLst>
                                          <p:attrName>ppt_x</p:attrName>
                                          <p:attrName>ppt_y</p:attrName>
                                        </p:attrNameLst>
                                      </p:cBhvr>
                                      <p:rCtr x="-24740" y="77"/>
                                    </p:animMotion>
                                  </p:childTnLst>
                                </p:cTn>
                              </p:par>
                            </p:childTnLst>
                          </p:cTn>
                        </p:par>
                        <p:par>
                          <p:cTn id="89" fill="hold">
                            <p:stCondLst>
                              <p:cond delay="7500"/>
                            </p:stCondLst>
                            <p:childTnLst>
                              <p:par>
                                <p:cTn id="90" presetID="1" presetClass="exit" presetSubtype="0" fill="hold" grpId="2" nodeType="afterEffect">
                                  <p:stCondLst>
                                    <p:cond delay="0"/>
                                  </p:stCondLst>
                                  <p:childTnLst>
                                    <p:set>
                                      <p:cBhvr>
                                        <p:cTn id="91" dur="1" fill="hold">
                                          <p:stCondLst>
                                            <p:cond delay="0"/>
                                          </p:stCondLst>
                                        </p:cTn>
                                        <p:tgtEl>
                                          <p:spTgt spid="28"/>
                                        </p:tgtEl>
                                        <p:attrNameLst>
                                          <p:attrName>style.visibility</p:attrName>
                                        </p:attrNameLst>
                                      </p:cBhvr>
                                      <p:to>
                                        <p:strVal val="hidden"/>
                                      </p:to>
                                    </p:set>
                                  </p:childTnLst>
                                </p:cTn>
                              </p:par>
                            </p:childTnLst>
                          </p:cTn>
                        </p:par>
                        <p:par>
                          <p:cTn id="92" fill="hold">
                            <p:stCondLst>
                              <p:cond delay="7500"/>
                            </p:stCondLst>
                            <p:childTnLst>
                              <p:par>
                                <p:cTn id="93" presetID="1"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 presetClass="entr" presetSubtype="0" fill="hold" grpId="0" nodeType="withEffect">
                                  <p:stCondLst>
                                    <p:cond delay="0"/>
                                  </p:stCondLst>
                                  <p:iterate type="lt">
                                    <p:tmAbs val="0"/>
                                  </p:iterate>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iterate type="lt">
                                    <p:tmAbs val="0"/>
                                  </p:iterate>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par>
                                <p:cTn id="105" presetID="1" presetClass="entr" presetSubtype="0" fill="hold" grpId="0" nodeType="withEffect">
                                  <p:stCondLst>
                                    <p:cond delay="0"/>
                                  </p:stCondLst>
                                  <p:iterate type="lt">
                                    <p:tmAbs val="0"/>
                                  </p:iterate>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childTnLst>
                          </p:cTn>
                        </p:par>
                        <p:par>
                          <p:cTn id="109" fill="hold">
                            <p:stCondLst>
                              <p:cond delay="7500"/>
                            </p:stCondLst>
                            <p:childTnLst>
                              <p:par>
                                <p:cTn id="110" presetID="16" presetClass="emph" presetSubtype="0" fill="hold" grpId="2" nodeType="afterEffect">
                                  <p:stCondLst>
                                    <p:cond delay="0"/>
                                  </p:stCondLst>
                                  <p:iterate type="lt">
                                    <p:tmPct val="4000"/>
                                  </p:iterate>
                                  <p:childTnLst>
                                    <p:set>
                                      <p:cBhvr override="childStyle">
                                        <p:cTn id="111" dur="500" fill="hold"/>
                                        <p:tgtEl>
                                          <p:spTgt spid="30"/>
                                        </p:tgtEl>
                                        <p:attrNameLst>
                                          <p:attrName>style.color</p:attrName>
                                        </p:attrNameLst>
                                      </p:cBhvr>
                                      <p:to>
                                        <p:clrVal>
                                          <a:schemeClr val="accent2"/>
                                        </p:clrVal>
                                      </p:to>
                                    </p:set>
                                    <p:set>
                                      <p:cBhvr>
                                        <p:cTn id="112" dur="500" fill="hold"/>
                                        <p:tgtEl>
                                          <p:spTgt spid="30"/>
                                        </p:tgtEl>
                                        <p:attrNameLst>
                                          <p:attrName>fillcolor</p:attrName>
                                        </p:attrNameLst>
                                      </p:cBhvr>
                                      <p:to>
                                        <p:clrVal>
                                          <a:schemeClr val="accent2"/>
                                        </p:clrVal>
                                      </p:to>
                                    </p:set>
                                    <p:set>
                                      <p:cBhvr>
                                        <p:cTn id="113" dur="500" fill="hold"/>
                                        <p:tgtEl>
                                          <p:spTgt spid="30"/>
                                        </p:tgtEl>
                                        <p:attrNameLst>
                                          <p:attrName>fill.type</p:attrName>
                                        </p:attrNameLst>
                                      </p:cBhvr>
                                      <p:to>
                                        <p:strVal val="solid"/>
                                      </p:to>
                                    </p:set>
                                  </p:childTnLst>
                                </p:cTn>
                              </p:par>
                              <p:par>
                                <p:cTn id="114" presetID="16" presetClass="emph" presetSubtype="0" fill="hold" grpId="2" nodeType="withEffect">
                                  <p:stCondLst>
                                    <p:cond delay="0"/>
                                  </p:stCondLst>
                                  <p:iterate type="lt">
                                    <p:tmPct val="4000"/>
                                  </p:iterate>
                                  <p:childTnLst>
                                    <p:set>
                                      <p:cBhvr override="childStyle">
                                        <p:cTn id="115" dur="500" fill="hold"/>
                                        <p:tgtEl>
                                          <p:spTgt spid="35"/>
                                        </p:tgtEl>
                                        <p:attrNameLst>
                                          <p:attrName>style.color</p:attrName>
                                        </p:attrNameLst>
                                      </p:cBhvr>
                                      <p:to>
                                        <p:clrVal>
                                          <a:schemeClr val="accent2"/>
                                        </p:clrVal>
                                      </p:to>
                                    </p:set>
                                    <p:set>
                                      <p:cBhvr>
                                        <p:cTn id="116" dur="500" fill="hold"/>
                                        <p:tgtEl>
                                          <p:spTgt spid="35"/>
                                        </p:tgtEl>
                                        <p:attrNameLst>
                                          <p:attrName>fillcolor</p:attrName>
                                        </p:attrNameLst>
                                      </p:cBhvr>
                                      <p:to>
                                        <p:clrVal>
                                          <a:schemeClr val="accent2"/>
                                        </p:clrVal>
                                      </p:to>
                                    </p:set>
                                    <p:set>
                                      <p:cBhvr>
                                        <p:cTn id="117" dur="500" fill="hold"/>
                                        <p:tgtEl>
                                          <p:spTgt spid="35"/>
                                        </p:tgtEl>
                                        <p:attrNameLst>
                                          <p:attrName>fill.type</p:attrName>
                                        </p:attrNameLst>
                                      </p:cBhvr>
                                      <p:to>
                                        <p:strVal val="solid"/>
                                      </p:to>
                                    </p:set>
                                  </p:childTnLst>
                                </p:cTn>
                              </p:par>
                              <p:par>
                                <p:cTn id="118" presetID="16" presetClass="emph" presetSubtype="0" fill="hold" grpId="2" nodeType="withEffect">
                                  <p:stCondLst>
                                    <p:cond delay="0"/>
                                  </p:stCondLst>
                                  <p:iterate type="lt">
                                    <p:tmPct val="4000"/>
                                  </p:iterate>
                                  <p:childTnLst>
                                    <p:set>
                                      <p:cBhvr override="childStyle">
                                        <p:cTn id="119" dur="500" fill="hold"/>
                                        <p:tgtEl>
                                          <p:spTgt spid="37"/>
                                        </p:tgtEl>
                                        <p:attrNameLst>
                                          <p:attrName>style.color</p:attrName>
                                        </p:attrNameLst>
                                      </p:cBhvr>
                                      <p:to>
                                        <p:clrVal>
                                          <a:schemeClr val="accent2"/>
                                        </p:clrVal>
                                      </p:to>
                                    </p:set>
                                    <p:set>
                                      <p:cBhvr>
                                        <p:cTn id="120" dur="500" fill="hold"/>
                                        <p:tgtEl>
                                          <p:spTgt spid="37"/>
                                        </p:tgtEl>
                                        <p:attrNameLst>
                                          <p:attrName>fillcolor</p:attrName>
                                        </p:attrNameLst>
                                      </p:cBhvr>
                                      <p:to>
                                        <p:clrVal>
                                          <a:schemeClr val="accent2"/>
                                        </p:clrVal>
                                      </p:to>
                                    </p:set>
                                    <p:set>
                                      <p:cBhvr>
                                        <p:cTn id="121" dur="500" fill="hold"/>
                                        <p:tgtEl>
                                          <p:spTgt spid="37"/>
                                        </p:tgtEl>
                                        <p:attrNameLst>
                                          <p:attrName>fill.type</p:attrName>
                                        </p:attrNameLst>
                                      </p:cBhvr>
                                      <p:to>
                                        <p:strVal val="solid"/>
                                      </p:to>
                                    </p:set>
                                  </p:childTnLst>
                                </p:cTn>
                              </p:par>
                            </p:childTnLst>
                          </p:cTn>
                        </p:par>
                        <p:par>
                          <p:cTn id="122" fill="hold">
                            <p:stCondLst>
                              <p:cond delay="8120"/>
                            </p:stCondLst>
                            <p:childTnLst>
                              <p:par>
                                <p:cTn id="123" presetID="2" presetClass="exit" presetSubtype="4" fill="hold" grpId="1" nodeType="afterEffect">
                                  <p:stCondLst>
                                    <p:cond delay="0"/>
                                  </p:stCondLst>
                                  <p:childTnLst>
                                    <p:anim calcmode="lin" valueType="num">
                                      <p:cBhvr additive="base">
                                        <p:cTn id="124" dur="500"/>
                                        <p:tgtEl>
                                          <p:spTgt spid="31"/>
                                        </p:tgtEl>
                                        <p:attrNameLst>
                                          <p:attrName>ppt_x</p:attrName>
                                        </p:attrNameLst>
                                      </p:cBhvr>
                                      <p:tavLst>
                                        <p:tav tm="0">
                                          <p:val>
                                            <p:strVal val="ppt_x"/>
                                          </p:val>
                                        </p:tav>
                                        <p:tav tm="100000">
                                          <p:val>
                                            <p:strVal val="ppt_x"/>
                                          </p:val>
                                        </p:tav>
                                      </p:tavLst>
                                    </p:anim>
                                    <p:anim calcmode="lin" valueType="num">
                                      <p:cBhvr additive="base">
                                        <p:cTn id="125" dur="500"/>
                                        <p:tgtEl>
                                          <p:spTgt spid="31"/>
                                        </p:tgtEl>
                                        <p:attrNameLst>
                                          <p:attrName>ppt_y</p:attrName>
                                        </p:attrNameLst>
                                      </p:cBhvr>
                                      <p:tavLst>
                                        <p:tav tm="0">
                                          <p:val>
                                            <p:strVal val="ppt_y"/>
                                          </p:val>
                                        </p:tav>
                                        <p:tav tm="100000">
                                          <p:val>
                                            <p:strVal val="1+ppt_h/2"/>
                                          </p:val>
                                        </p:tav>
                                      </p:tavLst>
                                    </p:anim>
                                    <p:set>
                                      <p:cBhvr>
                                        <p:cTn id="126" dur="1" fill="hold">
                                          <p:stCondLst>
                                            <p:cond delay="499"/>
                                          </p:stCondLst>
                                        </p:cTn>
                                        <p:tgtEl>
                                          <p:spTgt spid="31"/>
                                        </p:tgtEl>
                                        <p:attrNameLst>
                                          <p:attrName>style.visibility</p:attrName>
                                        </p:attrNameLst>
                                      </p:cBhvr>
                                      <p:to>
                                        <p:strVal val="hidden"/>
                                      </p:to>
                                    </p:set>
                                  </p:childTnLst>
                                </p:cTn>
                              </p:par>
                              <p:par>
                                <p:cTn id="127" presetID="2" presetClass="exit" presetSubtype="4" fill="hold" grpId="1" nodeType="withEffect">
                                  <p:stCondLst>
                                    <p:cond delay="0"/>
                                  </p:stCondLst>
                                  <p:iterate type="lt">
                                    <p:tmPct val="0"/>
                                  </p:iterate>
                                  <p:childTnLst>
                                    <p:anim calcmode="lin" valueType="num">
                                      <p:cBhvr additive="base">
                                        <p:cTn id="128" dur="500"/>
                                        <p:tgtEl>
                                          <p:spTgt spid="30"/>
                                        </p:tgtEl>
                                        <p:attrNameLst>
                                          <p:attrName>ppt_x</p:attrName>
                                        </p:attrNameLst>
                                      </p:cBhvr>
                                      <p:tavLst>
                                        <p:tav tm="0">
                                          <p:val>
                                            <p:strVal val="ppt_x"/>
                                          </p:val>
                                        </p:tav>
                                        <p:tav tm="100000">
                                          <p:val>
                                            <p:strVal val="ppt_x"/>
                                          </p:val>
                                        </p:tav>
                                      </p:tavLst>
                                    </p:anim>
                                    <p:anim calcmode="lin" valueType="num">
                                      <p:cBhvr additive="base">
                                        <p:cTn id="129" dur="500"/>
                                        <p:tgtEl>
                                          <p:spTgt spid="30"/>
                                        </p:tgtEl>
                                        <p:attrNameLst>
                                          <p:attrName>ppt_y</p:attrName>
                                        </p:attrNameLst>
                                      </p:cBhvr>
                                      <p:tavLst>
                                        <p:tav tm="0">
                                          <p:val>
                                            <p:strVal val="ppt_y"/>
                                          </p:val>
                                        </p:tav>
                                        <p:tav tm="100000">
                                          <p:val>
                                            <p:strVal val="1+ppt_h/2"/>
                                          </p:val>
                                        </p:tav>
                                      </p:tavLst>
                                    </p:anim>
                                    <p:set>
                                      <p:cBhvr>
                                        <p:cTn id="130" dur="1" fill="hold">
                                          <p:stCondLst>
                                            <p:cond delay="499"/>
                                          </p:stCondLst>
                                        </p:cTn>
                                        <p:tgtEl>
                                          <p:spTgt spid="30"/>
                                        </p:tgtEl>
                                        <p:attrNameLst>
                                          <p:attrName>style.visibility</p:attrName>
                                        </p:attrNameLst>
                                      </p:cBhvr>
                                      <p:to>
                                        <p:strVal val="hidden"/>
                                      </p:to>
                                    </p:set>
                                  </p:childTnLst>
                                </p:cTn>
                              </p:par>
                              <p:par>
                                <p:cTn id="131" presetID="2" presetClass="exit" presetSubtype="4" fill="hold" grpId="1" nodeType="withEffect">
                                  <p:stCondLst>
                                    <p:cond delay="0"/>
                                  </p:stCondLst>
                                  <p:childTnLst>
                                    <p:anim calcmode="lin" valueType="num">
                                      <p:cBhvr additive="base">
                                        <p:cTn id="132" dur="500"/>
                                        <p:tgtEl>
                                          <p:spTgt spid="29"/>
                                        </p:tgtEl>
                                        <p:attrNameLst>
                                          <p:attrName>ppt_x</p:attrName>
                                        </p:attrNameLst>
                                      </p:cBhvr>
                                      <p:tavLst>
                                        <p:tav tm="0">
                                          <p:val>
                                            <p:strVal val="ppt_x"/>
                                          </p:val>
                                        </p:tav>
                                        <p:tav tm="100000">
                                          <p:val>
                                            <p:strVal val="ppt_x"/>
                                          </p:val>
                                        </p:tav>
                                      </p:tavLst>
                                    </p:anim>
                                    <p:anim calcmode="lin" valueType="num">
                                      <p:cBhvr additive="base">
                                        <p:cTn id="133" dur="500"/>
                                        <p:tgtEl>
                                          <p:spTgt spid="29"/>
                                        </p:tgtEl>
                                        <p:attrNameLst>
                                          <p:attrName>ppt_y</p:attrName>
                                        </p:attrNameLst>
                                      </p:cBhvr>
                                      <p:tavLst>
                                        <p:tav tm="0">
                                          <p:val>
                                            <p:strVal val="ppt_y"/>
                                          </p:val>
                                        </p:tav>
                                        <p:tav tm="100000">
                                          <p:val>
                                            <p:strVal val="1+ppt_h/2"/>
                                          </p:val>
                                        </p:tav>
                                      </p:tavLst>
                                    </p:anim>
                                    <p:set>
                                      <p:cBhvr>
                                        <p:cTn id="134" dur="1" fill="hold">
                                          <p:stCondLst>
                                            <p:cond delay="499"/>
                                          </p:stCondLst>
                                        </p:cTn>
                                        <p:tgtEl>
                                          <p:spTgt spid="29"/>
                                        </p:tgtEl>
                                        <p:attrNameLst>
                                          <p:attrName>style.visibility</p:attrName>
                                        </p:attrNameLst>
                                      </p:cBhvr>
                                      <p:to>
                                        <p:strVal val="hidden"/>
                                      </p:to>
                                    </p:set>
                                  </p:childTnLst>
                                </p:cTn>
                              </p:par>
                              <p:par>
                                <p:cTn id="135" presetID="2" presetClass="exit" presetSubtype="4" fill="hold" grpId="1" nodeType="withEffect">
                                  <p:stCondLst>
                                    <p:cond delay="0"/>
                                  </p:stCondLst>
                                  <p:childTnLst>
                                    <p:anim calcmode="lin" valueType="num">
                                      <p:cBhvr additive="base">
                                        <p:cTn id="136" dur="500"/>
                                        <p:tgtEl>
                                          <p:spTgt spid="36"/>
                                        </p:tgtEl>
                                        <p:attrNameLst>
                                          <p:attrName>ppt_x</p:attrName>
                                        </p:attrNameLst>
                                      </p:cBhvr>
                                      <p:tavLst>
                                        <p:tav tm="0">
                                          <p:val>
                                            <p:strVal val="ppt_x"/>
                                          </p:val>
                                        </p:tav>
                                        <p:tav tm="100000">
                                          <p:val>
                                            <p:strVal val="ppt_x"/>
                                          </p:val>
                                        </p:tav>
                                      </p:tavLst>
                                    </p:anim>
                                    <p:anim calcmode="lin" valueType="num">
                                      <p:cBhvr additive="base">
                                        <p:cTn id="137" dur="500"/>
                                        <p:tgtEl>
                                          <p:spTgt spid="36"/>
                                        </p:tgtEl>
                                        <p:attrNameLst>
                                          <p:attrName>ppt_y</p:attrName>
                                        </p:attrNameLst>
                                      </p:cBhvr>
                                      <p:tavLst>
                                        <p:tav tm="0">
                                          <p:val>
                                            <p:strVal val="ppt_y"/>
                                          </p:val>
                                        </p:tav>
                                        <p:tav tm="100000">
                                          <p:val>
                                            <p:strVal val="1+ppt_h/2"/>
                                          </p:val>
                                        </p:tav>
                                      </p:tavLst>
                                    </p:anim>
                                    <p:set>
                                      <p:cBhvr>
                                        <p:cTn id="138" dur="1" fill="hold">
                                          <p:stCondLst>
                                            <p:cond delay="499"/>
                                          </p:stCondLst>
                                        </p:cTn>
                                        <p:tgtEl>
                                          <p:spTgt spid="36"/>
                                        </p:tgtEl>
                                        <p:attrNameLst>
                                          <p:attrName>style.visibility</p:attrName>
                                        </p:attrNameLst>
                                      </p:cBhvr>
                                      <p:to>
                                        <p:strVal val="hidden"/>
                                      </p:to>
                                    </p:set>
                                  </p:childTnLst>
                                </p:cTn>
                              </p:par>
                              <p:par>
                                <p:cTn id="139" presetID="2" presetClass="exit" presetSubtype="4" fill="hold" grpId="1" nodeType="withEffect">
                                  <p:stCondLst>
                                    <p:cond delay="0"/>
                                  </p:stCondLst>
                                  <p:iterate type="lt">
                                    <p:tmPct val="0"/>
                                  </p:iterate>
                                  <p:childTnLst>
                                    <p:anim calcmode="lin" valueType="num">
                                      <p:cBhvr additive="base">
                                        <p:cTn id="140" dur="500"/>
                                        <p:tgtEl>
                                          <p:spTgt spid="35"/>
                                        </p:tgtEl>
                                        <p:attrNameLst>
                                          <p:attrName>ppt_x</p:attrName>
                                        </p:attrNameLst>
                                      </p:cBhvr>
                                      <p:tavLst>
                                        <p:tav tm="0">
                                          <p:val>
                                            <p:strVal val="ppt_x"/>
                                          </p:val>
                                        </p:tav>
                                        <p:tav tm="100000">
                                          <p:val>
                                            <p:strVal val="ppt_x"/>
                                          </p:val>
                                        </p:tav>
                                      </p:tavLst>
                                    </p:anim>
                                    <p:anim calcmode="lin" valueType="num">
                                      <p:cBhvr additive="base">
                                        <p:cTn id="141" dur="500"/>
                                        <p:tgtEl>
                                          <p:spTgt spid="35"/>
                                        </p:tgtEl>
                                        <p:attrNameLst>
                                          <p:attrName>ppt_y</p:attrName>
                                        </p:attrNameLst>
                                      </p:cBhvr>
                                      <p:tavLst>
                                        <p:tav tm="0">
                                          <p:val>
                                            <p:strVal val="ppt_y"/>
                                          </p:val>
                                        </p:tav>
                                        <p:tav tm="100000">
                                          <p:val>
                                            <p:strVal val="1+ppt_h/2"/>
                                          </p:val>
                                        </p:tav>
                                      </p:tavLst>
                                    </p:anim>
                                    <p:set>
                                      <p:cBhvr>
                                        <p:cTn id="142" dur="1" fill="hold">
                                          <p:stCondLst>
                                            <p:cond delay="499"/>
                                          </p:stCondLst>
                                        </p:cTn>
                                        <p:tgtEl>
                                          <p:spTgt spid="35"/>
                                        </p:tgtEl>
                                        <p:attrNameLst>
                                          <p:attrName>style.visibility</p:attrName>
                                        </p:attrNameLst>
                                      </p:cBhvr>
                                      <p:to>
                                        <p:strVal val="hidden"/>
                                      </p:to>
                                    </p:set>
                                  </p:childTnLst>
                                </p:cTn>
                              </p:par>
                              <p:par>
                                <p:cTn id="143" presetID="2" presetClass="exit" presetSubtype="4" fill="hold" grpId="1" nodeType="withEffect">
                                  <p:stCondLst>
                                    <p:cond delay="0"/>
                                  </p:stCondLst>
                                  <p:childTnLst>
                                    <p:anim calcmode="lin" valueType="num">
                                      <p:cBhvr additive="base">
                                        <p:cTn id="144" dur="500"/>
                                        <p:tgtEl>
                                          <p:spTgt spid="34"/>
                                        </p:tgtEl>
                                        <p:attrNameLst>
                                          <p:attrName>ppt_x</p:attrName>
                                        </p:attrNameLst>
                                      </p:cBhvr>
                                      <p:tavLst>
                                        <p:tav tm="0">
                                          <p:val>
                                            <p:strVal val="ppt_x"/>
                                          </p:val>
                                        </p:tav>
                                        <p:tav tm="100000">
                                          <p:val>
                                            <p:strVal val="ppt_x"/>
                                          </p:val>
                                        </p:tav>
                                      </p:tavLst>
                                    </p:anim>
                                    <p:anim calcmode="lin" valueType="num">
                                      <p:cBhvr additive="base">
                                        <p:cTn id="145" dur="500"/>
                                        <p:tgtEl>
                                          <p:spTgt spid="34"/>
                                        </p:tgtEl>
                                        <p:attrNameLst>
                                          <p:attrName>ppt_y</p:attrName>
                                        </p:attrNameLst>
                                      </p:cBhvr>
                                      <p:tavLst>
                                        <p:tav tm="0">
                                          <p:val>
                                            <p:strVal val="ppt_y"/>
                                          </p:val>
                                        </p:tav>
                                        <p:tav tm="100000">
                                          <p:val>
                                            <p:strVal val="1+ppt_h/2"/>
                                          </p:val>
                                        </p:tav>
                                      </p:tavLst>
                                    </p:anim>
                                    <p:set>
                                      <p:cBhvr>
                                        <p:cTn id="146" dur="1" fill="hold">
                                          <p:stCondLst>
                                            <p:cond delay="499"/>
                                          </p:stCondLst>
                                        </p:cTn>
                                        <p:tgtEl>
                                          <p:spTgt spid="34"/>
                                        </p:tgtEl>
                                        <p:attrNameLst>
                                          <p:attrName>style.visibility</p:attrName>
                                        </p:attrNameLst>
                                      </p:cBhvr>
                                      <p:to>
                                        <p:strVal val="hidden"/>
                                      </p:to>
                                    </p:set>
                                  </p:childTnLst>
                                </p:cTn>
                              </p:par>
                              <p:par>
                                <p:cTn id="147" presetID="2" presetClass="exit" presetSubtype="4" fill="hold" grpId="1" nodeType="withEffect">
                                  <p:stCondLst>
                                    <p:cond delay="0"/>
                                  </p:stCondLst>
                                  <p:childTnLst>
                                    <p:anim calcmode="lin" valueType="num">
                                      <p:cBhvr additive="base">
                                        <p:cTn id="148" dur="500"/>
                                        <p:tgtEl>
                                          <p:spTgt spid="38"/>
                                        </p:tgtEl>
                                        <p:attrNameLst>
                                          <p:attrName>ppt_x</p:attrName>
                                        </p:attrNameLst>
                                      </p:cBhvr>
                                      <p:tavLst>
                                        <p:tav tm="0">
                                          <p:val>
                                            <p:strVal val="ppt_x"/>
                                          </p:val>
                                        </p:tav>
                                        <p:tav tm="100000">
                                          <p:val>
                                            <p:strVal val="ppt_x"/>
                                          </p:val>
                                        </p:tav>
                                      </p:tavLst>
                                    </p:anim>
                                    <p:anim calcmode="lin" valueType="num">
                                      <p:cBhvr additive="base">
                                        <p:cTn id="149" dur="500"/>
                                        <p:tgtEl>
                                          <p:spTgt spid="38"/>
                                        </p:tgtEl>
                                        <p:attrNameLst>
                                          <p:attrName>ppt_y</p:attrName>
                                        </p:attrNameLst>
                                      </p:cBhvr>
                                      <p:tavLst>
                                        <p:tav tm="0">
                                          <p:val>
                                            <p:strVal val="ppt_y"/>
                                          </p:val>
                                        </p:tav>
                                        <p:tav tm="100000">
                                          <p:val>
                                            <p:strVal val="1+ppt_h/2"/>
                                          </p:val>
                                        </p:tav>
                                      </p:tavLst>
                                    </p:anim>
                                    <p:set>
                                      <p:cBhvr>
                                        <p:cTn id="150" dur="1" fill="hold">
                                          <p:stCondLst>
                                            <p:cond delay="499"/>
                                          </p:stCondLst>
                                        </p:cTn>
                                        <p:tgtEl>
                                          <p:spTgt spid="38"/>
                                        </p:tgtEl>
                                        <p:attrNameLst>
                                          <p:attrName>style.visibility</p:attrName>
                                        </p:attrNameLst>
                                      </p:cBhvr>
                                      <p:to>
                                        <p:strVal val="hidden"/>
                                      </p:to>
                                    </p:set>
                                  </p:childTnLst>
                                </p:cTn>
                              </p:par>
                              <p:par>
                                <p:cTn id="151" presetID="2" presetClass="exit" presetSubtype="4" fill="hold" grpId="1" nodeType="withEffect">
                                  <p:stCondLst>
                                    <p:cond delay="0"/>
                                  </p:stCondLst>
                                  <p:iterate type="lt">
                                    <p:tmPct val="0"/>
                                  </p:iterate>
                                  <p:childTnLst>
                                    <p:anim calcmode="lin" valueType="num">
                                      <p:cBhvr additive="base">
                                        <p:cTn id="152" dur="500"/>
                                        <p:tgtEl>
                                          <p:spTgt spid="37"/>
                                        </p:tgtEl>
                                        <p:attrNameLst>
                                          <p:attrName>ppt_x</p:attrName>
                                        </p:attrNameLst>
                                      </p:cBhvr>
                                      <p:tavLst>
                                        <p:tav tm="0">
                                          <p:val>
                                            <p:strVal val="ppt_x"/>
                                          </p:val>
                                        </p:tav>
                                        <p:tav tm="100000">
                                          <p:val>
                                            <p:strVal val="ppt_x"/>
                                          </p:val>
                                        </p:tav>
                                      </p:tavLst>
                                    </p:anim>
                                    <p:anim calcmode="lin" valueType="num">
                                      <p:cBhvr additive="base">
                                        <p:cTn id="153" dur="500"/>
                                        <p:tgtEl>
                                          <p:spTgt spid="37"/>
                                        </p:tgtEl>
                                        <p:attrNameLst>
                                          <p:attrName>ppt_y</p:attrName>
                                        </p:attrNameLst>
                                      </p:cBhvr>
                                      <p:tavLst>
                                        <p:tav tm="0">
                                          <p:val>
                                            <p:strVal val="ppt_y"/>
                                          </p:val>
                                        </p:tav>
                                        <p:tav tm="100000">
                                          <p:val>
                                            <p:strVal val="1+ppt_h/2"/>
                                          </p:val>
                                        </p:tav>
                                      </p:tavLst>
                                    </p:anim>
                                    <p:set>
                                      <p:cBhvr>
                                        <p:cTn id="154" dur="1" fill="hold">
                                          <p:stCondLst>
                                            <p:cond delay="499"/>
                                          </p:stCondLst>
                                        </p:cTn>
                                        <p:tgtEl>
                                          <p:spTgt spid="37"/>
                                        </p:tgtEl>
                                        <p:attrNameLst>
                                          <p:attrName>style.visibility</p:attrName>
                                        </p:attrNameLst>
                                      </p:cBhvr>
                                      <p:to>
                                        <p:strVal val="hidden"/>
                                      </p:to>
                                    </p:set>
                                  </p:childTnLst>
                                </p:cTn>
                              </p:par>
                            </p:childTnLst>
                          </p:cTn>
                        </p:par>
                        <p:par>
                          <p:cTn id="155" fill="hold">
                            <p:stCondLst>
                              <p:cond delay="8620"/>
                            </p:stCondLst>
                            <p:childTnLst>
                              <p:par>
                                <p:cTn id="156" presetID="1" presetClass="entr" presetSubtype="0" fill="hold" grpId="0" nodeType="afterEffect">
                                  <p:stCondLst>
                                    <p:cond delay="0"/>
                                  </p:stCondLst>
                                  <p:childTnLst>
                                    <p:set>
                                      <p:cBhvr>
                                        <p:cTn id="15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418128" y="3215286"/>
            <a:ext cx="324545" cy="243367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Variable size link transfers: Key Ideas</a:t>
            </a: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5915" y="3160505"/>
            <a:ext cx="324545" cy="254069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grpSp>
        <p:nvGrpSpPr>
          <p:cNvPr id="2" name="Group 1"/>
          <p:cNvGrpSpPr/>
          <p:nvPr/>
        </p:nvGrpSpPr>
        <p:grpSpPr>
          <a:xfrm>
            <a:off x="2620521" y="1636982"/>
            <a:ext cx="498598" cy="1842468"/>
            <a:chOff x="307615" y="1832965"/>
            <a:chExt cx="498598" cy="1842468"/>
          </a:xfrm>
        </p:grpSpPr>
        <p:sp>
          <p:nvSpPr>
            <p:cNvPr id="49" name="Rounded Rectangle 48"/>
            <p:cNvSpPr/>
            <p:nvPr/>
          </p:nvSpPr>
          <p:spPr>
            <a:xfrm>
              <a:off x="373671" y="1832965"/>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50" name="Straight Connector 49"/>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07615" y="2745751"/>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60" name="Group 59"/>
          <p:cNvGrpSpPr/>
          <p:nvPr/>
        </p:nvGrpSpPr>
        <p:grpSpPr>
          <a:xfrm>
            <a:off x="2614469" y="1636982"/>
            <a:ext cx="498598" cy="1842468"/>
            <a:chOff x="317464" y="1820052"/>
            <a:chExt cx="498598" cy="1842468"/>
          </a:xfrm>
        </p:grpSpPr>
        <p:sp>
          <p:nvSpPr>
            <p:cNvPr id="61" name="Rounded Rectangle 6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62" name="Straight Connector 6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17464" y="202148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70" name="Group 69"/>
          <p:cNvGrpSpPr/>
          <p:nvPr/>
        </p:nvGrpSpPr>
        <p:grpSpPr>
          <a:xfrm>
            <a:off x="2615180" y="1636982"/>
            <a:ext cx="498598" cy="1842468"/>
            <a:chOff x="300206" y="1820052"/>
            <a:chExt cx="498598" cy="1842468"/>
          </a:xfrm>
        </p:grpSpPr>
        <p:sp>
          <p:nvSpPr>
            <p:cNvPr id="71" name="Rounded Rectangle 7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2" name="Straight Connector 7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300206" y="3197606"/>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3" name="Group 2"/>
          <p:cNvGrpSpPr/>
          <p:nvPr/>
        </p:nvGrpSpPr>
        <p:grpSpPr>
          <a:xfrm>
            <a:off x="7296751" y="3761357"/>
            <a:ext cx="977640" cy="1253093"/>
            <a:chOff x="6841454" y="1681518"/>
            <a:chExt cx="977640" cy="1253093"/>
          </a:xfrm>
        </p:grpSpPr>
        <p:sp>
          <p:nvSpPr>
            <p:cNvPr id="80" name="Rounded Rectangle 79"/>
            <p:cNvSpPr/>
            <p:nvPr/>
          </p:nvSpPr>
          <p:spPr>
            <a:xfrm>
              <a:off x="6841454" y="168332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1" name="Rounded Rectangle 80"/>
            <p:cNvSpPr/>
            <p:nvPr/>
          </p:nvSpPr>
          <p:spPr>
            <a:xfrm>
              <a:off x="7166095" y="16837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2" name="Rounded Rectangle 81"/>
            <p:cNvSpPr/>
            <p:nvPr/>
          </p:nvSpPr>
          <p:spPr>
            <a:xfrm>
              <a:off x="7489910" y="168151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grpSp>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75880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1.62037E-6 6.58436E-7 L 0.31236 -0.00592 " pathEditMode="relative" rAng="0" ptsTypes="AA">
                                      <p:cBhvr>
                                        <p:cTn id="17" dur="2000" fill="hold"/>
                                        <p:tgtEl>
                                          <p:spTgt spid="5"/>
                                        </p:tgtEl>
                                        <p:attrNameLst>
                                          <p:attrName>ppt_x</p:attrName>
                                          <p:attrName>ppt_y</p:attrName>
                                        </p:attrNameLst>
                                      </p:cBhvr>
                                      <p:rCtr x="15611" y="-309"/>
                                    </p:animMotion>
                                  </p:childTnLst>
                                </p:cTn>
                              </p:par>
                              <p:par>
                                <p:cTn id="18" presetID="42" presetClass="path" presetSubtype="0" accel="50000" decel="50000" fill="hold" nodeType="withEffect">
                                  <p:stCondLst>
                                    <p:cond delay="0"/>
                                  </p:stCondLst>
                                  <p:childTnLst>
                                    <p:animMotion origin="layout" path="M -4.07407E-6 -1.85185E-6 L 0.25608 0.00052 " pathEditMode="relative" rAng="0" ptsTypes="AA">
                                      <p:cBhvr>
                                        <p:cTn id="19" dur="2000" fill="hold"/>
                                        <p:tgtEl>
                                          <p:spTgt spid="2"/>
                                        </p:tgtEl>
                                        <p:attrNameLst>
                                          <p:attrName>ppt_x</p:attrName>
                                          <p:attrName>ppt_y</p:attrName>
                                        </p:attrNameLst>
                                      </p:cBhvr>
                                      <p:rCtr x="12804" y="26"/>
                                    </p:animMotion>
                                  </p:childTnLst>
                                </p:cTn>
                              </p:par>
                            </p:childTnLst>
                          </p:cTn>
                        </p:par>
                        <p:par>
                          <p:cTn id="20" fill="hold">
                            <p:stCondLst>
                              <p:cond delay="2000"/>
                            </p:stCondLst>
                            <p:childTnLst>
                              <p:par>
                                <p:cTn id="21" presetID="1" presetClass="exit" presetSubtype="0" fill="hold" grpId="2" nodeType="after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5"/>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4.25926E-6 2.05761E-7 L 0.25897 0.01106 " pathEditMode="relative" rAng="0" ptsTypes="AA">
                                      <p:cBhvr>
                                        <p:cTn id="66" dur="2000" fill="hold"/>
                                        <p:tgtEl>
                                          <p:spTgt spid="47"/>
                                        </p:tgtEl>
                                        <p:attrNameLst>
                                          <p:attrName>ppt_x</p:attrName>
                                          <p:attrName>ppt_y</p:attrName>
                                        </p:attrNameLst>
                                      </p:cBhvr>
                                      <p:rCtr x="12948" y="540"/>
                                    </p:animMotion>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4.62963E-6 -1.85185E-6 L 0.25607 0.00052 " pathEditMode="relative" rAng="0" ptsTypes="AA">
                                      <p:cBhvr>
                                        <p:cTn id="80" dur="2000" fill="hold"/>
                                        <p:tgtEl>
                                          <p:spTgt spid="60"/>
                                        </p:tgtEl>
                                        <p:attrNameLst>
                                          <p:attrName>ppt_x</p:attrName>
                                          <p:attrName>ppt_y</p:attrName>
                                        </p:attrNameLst>
                                      </p:cBhvr>
                                      <p:rCtr x="12804" y="26"/>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childTnLst>
                                </p:cTn>
                              </p:par>
                            </p:childTnLst>
                          </p:cTn>
                        </p:par>
                        <p:par>
                          <p:cTn id="96" fill="hold">
                            <p:stCondLst>
                              <p:cond delay="500"/>
                            </p:stCondLst>
                            <p:childTnLst>
                              <p:par>
                                <p:cTn id="97" presetID="42" presetClass="path" presetSubtype="0" accel="50000" decel="50000" fill="hold" nodeType="afterEffect">
                                  <p:stCondLst>
                                    <p:cond delay="0"/>
                                  </p:stCondLst>
                                  <p:childTnLst>
                                    <p:animMotion origin="layout" path="M 4.62963E-6 -1.85185E-6 L 0.25607 0.00052 " pathEditMode="relative" rAng="0" ptsTypes="AA">
                                      <p:cBhvr>
                                        <p:cTn id="98" dur="2000" fill="hold"/>
                                        <p:tgtEl>
                                          <p:spTgt spid="70"/>
                                        </p:tgtEl>
                                        <p:attrNameLst>
                                          <p:attrName>ppt_x</p:attrName>
                                          <p:attrName>ppt_y</p:attrName>
                                        </p:attrNameLst>
                                      </p:cBhvr>
                                      <p:rCtr x="12804" y="26"/>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7"/>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nodeType="clickEffect">
                                  <p:stCondLst>
                                    <p:cond delay="0"/>
                                  </p:stCondLst>
                                  <p:childTnLst>
                                    <p:animMotion origin="layout" path="M -7.40741E-7 4.65021E-6 L -0.3682 0.01286 " pathEditMode="relative" rAng="0" ptsTypes="AA">
                                      <p:cBhvr>
                                        <p:cTn id="118" dur="2000" fill="hold"/>
                                        <p:tgtEl>
                                          <p:spTgt spid="3"/>
                                        </p:tgtEl>
                                        <p:attrNameLst>
                                          <p:attrName>ppt_x</p:attrName>
                                          <p:attrName>ppt_y</p:attrName>
                                        </p:attrNameLst>
                                      </p:cBhvr>
                                      <p:rCtr x="-18417" y="643"/>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107" y="1340235"/>
            <a:ext cx="6246586" cy="4713900"/>
          </a:xfrm>
          <a:prstGeom prst="rect">
            <a:avLst/>
          </a:prstGeom>
        </p:spPr>
      </p:pic>
      <p:sp>
        <p:nvSpPr>
          <p:cNvPr id="4" name="Title 3"/>
          <p:cNvSpPr>
            <a:spLocks noGrp="1"/>
          </p:cNvSpPr>
          <p:nvPr>
            <p:ph type="title"/>
          </p:nvPr>
        </p:nvSpPr>
        <p:spPr/>
        <p:txBody>
          <a:bodyPr/>
          <a:lstStyle/>
          <a:p>
            <a:r>
              <a:rPr lang="en-US" dirty="0" smtClean="0"/>
              <a:t>Variable size link transfer: Impact on traffic</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4796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262152"/>
            <a:ext cx="10529454" cy="4279107"/>
          </a:xfrm>
        </p:spPr>
        <p:txBody>
          <a:bodyPr/>
          <a:lstStyle/>
          <a:p>
            <a:pPr marL="0" indent="0">
              <a:buNone/>
            </a:pPr>
            <a:r>
              <a:rPr lang="en-US" sz="2800" dirty="0"/>
              <a:t>CPUs and GPUs do not need to be </a:t>
            </a:r>
            <a:r>
              <a:rPr lang="en-US" sz="2800" dirty="0" smtClean="0"/>
              <a:t>HW cache </a:t>
            </a:r>
            <a:r>
              <a:rPr lang="en-US" sz="2800" dirty="0"/>
              <a:t>coherent to achieve the benefits of </a:t>
            </a:r>
            <a:r>
              <a:rPr lang="en-US" sz="2800" i="1" dirty="0"/>
              <a:t>unified memory </a:t>
            </a:r>
            <a:r>
              <a:rPr lang="en-US" sz="2800" dirty="0"/>
              <a:t>and </a:t>
            </a:r>
            <a:r>
              <a:rPr lang="en-US" sz="2800" i="1" dirty="0"/>
              <a:t>high GPU performance</a:t>
            </a:r>
          </a:p>
          <a:p>
            <a:pPr marL="0" indent="0">
              <a:buNone/>
            </a:pPr>
            <a:endParaRPr lang="en-US" sz="2800" dirty="0"/>
          </a:p>
          <a:p>
            <a:pPr marL="0" indent="0">
              <a:buNone/>
            </a:pPr>
            <a:r>
              <a:rPr lang="en-US" sz="2800" dirty="0"/>
              <a:t>With </a:t>
            </a:r>
            <a:r>
              <a:rPr lang="en-US" sz="2800" i="1" dirty="0">
                <a:solidFill>
                  <a:srgbClr val="73B632"/>
                </a:solidFill>
              </a:rPr>
              <a:t>request coalescing, a CPU-Side GPU client cache, and variable </a:t>
            </a:r>
            <a:r>
              <a:rPr lang="en-US" sz="2800" i="1" dirty="0" smtClean="0">
                <a:solidFill>
                  <a:srgbClr val="73B632"/>
                </a:solidFill>
              </a:rPr>
              <a:t>sized link transfer, </a:t>
            </a:r>
            <a:r>
              <a:rPr lang="en-US" sz="2800" dirty="0"/>
              <a:t>we come within </a:t>
            </a:r>
            <a:r>
              <a:rPr lang="en-US" sz="2800" b="1" dirty="0">
                <a:solidFill>
                  <a:srgbClr val="4E7A00"/>
                </a:solidFill>
              </a:rPr>
              <a:t>7% </a:t>
            </a:r>
            <a:r>
              <a:rPr lang="en-US" sz="2800" dirty="0"/>
              <a:t>of a </a:t>
            </a:r>
            <a:r>
              <a:rPr lang="en-US" sz="2800" dirty="0" smtClean="0"/>
              <a:t>HW cache </a:t>
            </a:r>
            <a:r>
              <a:rPr lang="en-US" sz="2800" dirty="0"/>
              <a:t>coherent GPU</a:t>
            </a:r>
          </a:p>
          <a:p>
            <a:pPr marL="0" indent="0">
              <a:buNone/>
            </a:pPr>
            <a:endParaRPr lang="en-US" sz="2800" dirty="0"/>
          </a:p>
          <a:p>
            <a:pPr marL="0" indent="0">
              <a:buNone/>
            </a:pPr>
            <a:r>
              <a:rPr lang="en-US" sz="2800" dirty="0"/>
              <a:t>Promiscuous read-only caching benefits latency-sensitive applications using OS-page protection </a:t>
            </a:r>
            <a:r>
              <a:rPr lang="en-US" sz="2800" dirty="0" smtClean="0"/>
              <a:t>mechanisms</a:t>
            </a:r>
            <a:endParaRPr lang="en-US" sz="2800" dirty="0"/>
          </a:p>
          <a:p>
            <a:pPr marL="0" indent="0">
              <a:buNone/>
            </a:pPr>
            <a:endParaRPr lang="en-US" sz="2800" dirty="0"/>
          </a:p>
        </p:txBody>
      </p:sp>
      <p:sp>
        <p:nvSpPr>
          <p:cNvPr id="4" name="Title 3"/>
          <p:cNvSpPr>
            <a:spLocks noGrp="1"/>
          </p:cNvSpPr>
          <p:nvPr>
            <p:ph type="title"/>
          </p:nvPr>
        </p:nvSpPr>
        <p:spPr/>
        <p:txBody>
          <a:bodyPr/>
          <a:lstStyle/>
          <a:p>
            <a:r>
              <a:rPr lang="en-US" dirty="0" smtClean="0"/>
              <a:t>Conclusion: Selective Caching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6347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nvPr>
        </p:nvGraphicFramePr>
        <p:xfrm>
          <a:off x="1387061" y="251792"/>
          <a:ext cx="8198678" cy="5718865"/>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Arrow Connector 11"/>
          <p:cNvCxnSpPr/>
          <p:nvPr/>
        </p:nvCxnSpPr>
        <p:spPr>
          <a:xfrm>
            <a:off x="8533468" y="1570972"/>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217327" y="1188388"/>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
        <p:nvSpPr>
          <p:cNvPr id="2" name="Title 1"/>
          <p:cNvSpPr>
            <a:spLocks noGrp="1"/>
          </p:cNvSpPr>
          <p:nvPr>
            <p:ph type="title"/>
          </p:nvPr>
        </p:nvSpPr>
        <p:spPr/>
        <p:txBody>
          <a:bodyPr/>
          <a:lstStyle/>
          <a:p>
            <a:r>
              <a:rPr lang="en-US" dirty="0" smtClean="0"/>
              <a:t>Selective GPU caching with HW changes</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4409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32825" y="1217799"/>
            <a:ext cx="7467600" cy="4831129"/>
          </a:xfrm>
          <a:prstGeom prst="rect">
            <a:avLst/>
          </a:prstGeom>
          <a:noFill/>
          <a:ln w="9525">
            <a:noFill/>
            <a:miter lim="800000"/>
            <a:headEnd/>
            <a:tailEnd/>
          </a:ln>
        </p:spPr>
      </p:pic>
      <p:sp>
        <p:nvSpPr>
          <p:cNvPr id="6" name="Oval 5"/>
          <p:cNvSpPr/>
          <p:nvPr/>
        </p:nvSpPr>
        <p:spPr>
          <a:xfrm>
            <a:off x="8397631" y="2863562"/>
            <a:ext cx="556506" cy="2527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172278" y="411480"/>
            <a:ext cx="10628244" cy="617220"/>
          </a:xfrm>
        </p:spPr>
        <p:txBody>
          <a:bodyPr/>
          <a:lstStyle/>
          <a:p>
            <a:r>
              <a:rPr lang="en-US" dirty="0" smtClean="0"/>
              <a:t>Does </a:t>
            </a:r>
            <a:r>
              <a:rPr lang="en-US" smtClean="0"/>
              <a:t>GPU have </a:t>
            </a:r>
            <a:r>
              <a:rPr lang="en-US" dirty="0" smtClean="0"/>
              <a:t>to avoid caching CPU memory?</a:t>
            </a:r>
            <a:endParaRPr lang="en-US" dirty="0"/>
          </a:p>
        </p:txBody>
      </p:sp>
      <p:sp>
        <p:nvSpPr>
          <p:cNvPr id="8" name="Content Placeholder 2"/>
          <p:cNvSpPr>
            <a:spLocks noGrp="1"/>
          </p:cNvSpPr>
          <p:nvPr>
            <p:ph idx="1"/>
          </p:nvPr>
        </p:nvSpPr>
        <p:spPr>
          <a:xfrm>
            <a:off x="1102443" y="2674463"/>
            <a:ext cx="8728364" cy="1548239"/>
          </a:xfrm>
          <a:solidFill>
            <a:schemeClr val="bg1"/>
          </a:solidFill>
          <a:ln>
            <a:solidFill>
              <a:schemeClr val="tx1"/>
            </a:solidFill>
          </a:ln>
        </p:spPr>
        <p:txBody>
          <a:bodyPr anchor="ctr"/>
          <a:lstStyle/>
          <a:p>
            <a:pPr marL="0" indent="0" algn="ctr">
              <a:buNone/>
            </a:pPr>
            <a:r>
              <a:rPr lang="en-US" sz="3400" b="1" dirty="0" smtClean="0">
                <a:solidFill>
                  <a:srgbClr val="FF0000"/>
                </a:solidFill>
              </a:rPr>
              <a:t>60% of data is read-only</a:t>
            </a:r>
            <a:endParaRPr lang="en-US" sz="3400" b="1" dirty="0">
              <a:solidFill>
                <a:srgbClr val="FF0000"/>
              </a:solidFill>
            </a:endParaRPr>
          </a:p>
          <a:p>
            <a:pPr marL="0" indent="0" algn="ctr">
              <a:buNone/>
            </a:pPr>
            <a:r>
              <a:rPr lang="en-US" sz="3400" b="1" dirty="0" smtClean="0">
                <a:solidFill>
                  <a:srgbClr val="FF0000"/>
                </a:solidFill>
              </a:rPr>
              <a:t>GPU could cache such read-only data safely</a:t>
            </a:r>
            <a:endParaRPr lang="en-US" sz="3400" b="1" dirty="0">
              <a:solidFill>
                <a:srgbClr val="FF0000"/>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554195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4" name="Title 3"/>
          <p:cNvSpPr>
            <a:spLocks noGrp="1"/>
          </p:cNvSpPr>
          <p:nvPr>
            <p:ph type="title"/>
          </p:nvPr>
        </p:nvSpPr>
        <p:spPr>
          <a:xfrm>
            <a:off x="144966" y="411480"/>
            <a:ext cx="10682868" cy="617220"/>
          </a:xfrm>
        </p:spPr>
        <p:txBody>
          <a:bodyPr/>
          <a:lstStyle/>
          <a:p>
            <a:r>
              <a:rPr lang="en-US" dirty="0" smtClean="0"/>
              <a:t>Promiscuous Read-only Caching: </a:t>
            </a:r>
            <a:r>
              <a:rPr lang="en-US" smtClean="0"/>
              <a:t>SW mechanism</a:t>
            </a:r>
            <a:endParaRPr lang="en-US" dirty="0"/>
          </a:p>
        </p:txBody>
      </p:sp>
      <p:graphicFrame>
        <p:nvGraphicFramePr>
          <p:cNvPr id="13" name="Chart 12"/>
          <p:cNvGraphicFramePr>
            <a:graphicFrameLocks/>
          </p:cNvGraphicFramePr>
          <p:nvPr>
            <p:extLst/>
          </p:nvPr>
        </p:nvGraphicFramePr>
        <p:xfrm>
          <a:off x="4306958" y="411480"/>
          <a:ext cx="6387546" cy="5247198"/>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9457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Grp="1"/>
          </p:cNvGraphicFramePr>
          <p:nvPr>
            <p:extLst/>
          </p:nvPr>
        </p:nvGraphicFramePr>
        <p:xfrm>
          <a:off x="587830" y="208349"/>
          <a:ext cx="10113097" cy="600726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smtClean="0"/>
              <a:t>HW </a:t>
            </a:r>
            <a:r>
              <a:rPr lang="en-US" smtClean="0"/>
              <a:t>Selective Caching – all workloads</a:t>
            </a:r>
            <a:endParaRPr lang="en-US" dirty="0"/>
          </a:p>
        </p:txBody>
      </p:sp>
      <p:cxnSp>
        <p:nvCxnSpPr>
          <p:cNvPr id="10" name="Straight Connector 9"/>
          <p:cNvCxnSpPr/>
          <p:nvPr/>
        </p:nvCxnSpPr>
        <p:spPr>
          <a:xfrm flipV="1">
            <a:off x="9501590" y="2013995"/>
            <a:ext cx="12800" cy="2876044"/>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0049868" y="2492680"/>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709623" y="2110980"/>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Tree>
    <p:extLst>
      <p:ext uri="{BB962C8B-B14F-4D97-AF65-F5344CB8AC3E}">
        <p14:creationId xmlns:p14="http://schemas.microsoft.com/office/powerpoint/2010/main" val="132621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40980" y="945572"/>
            <a:ext cx="6431820" cy="4905626"/>
          </a:xfrm>
          <a:prstGeom prst="rect">
            <a:avLst/>
          </a:prstGeom>
          <a:noFill/>
          <a:ln w="9525">
            <a:noFill/>
            <a:miter lim="800000"/>
            <a:headEnd/>
            <a:tailEnd/>
          </a:ln>
        </p:spPr>
      </p:pic>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6" name="Oval 5"/>
          <p:cNvSpPr/>
          <p:nvPr/>
        </p:nvSpPr>
        <p:spPr>
          <a:xfrm rot="2639207">
            <a:off x="4922694" y="4783564"/>
            <a:ext cx="447491" cy="1091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Promiscuous Read-only Caching</a:t>
            </a:r>
            <a:endParaRPr lang="en-US" dirty="0"/>
          </a:p>
        </p:txBody>
      </p:sp>
      <p:sp>
        <p:nvSpPr>
          <p:cNvPr id="9" name="Oval 8"/>
          <p:cNvSpPr/>
          <p:nvPr/>
        </p:nvSpPr>
        <p:spPr>
          <a:xfrm rot="2639207">
            <a:off x="6335579" y="4899893"/>
            <a:ext cx="374004" cy="471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639207">
            <a:off x="8142706" y="4848681"/>
            <a:ext cx="374004" cy="8368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30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1234442"/>
            <a:ext cx="10215154" cy="4279107"/>
          </a:xfrm>
        </p:spPr>
        <p:txBody>
          <a:bodyPr/>
          <a:lstStyle/>
          <a:p>
            <a:pPr marL="0" indent="0">
              <a:buNone/>
            </a:pPr>
            <a:endParaRPr lang="en-US" sz="2400" dirty="0" smtClean="0"/>
          </a:p>
          <a:p>
            <a:pPr marL="0" indent="0">
              <a:buNone/>
            </a:pPr>
            <a:r>
              <a:rPr lang="en-US" sz="2600" dirty="0" smtClean="0"/>
              <a:t>Reduce transfer unit: 128B down to 64B or 32B?</a:t>
            </a:r>
          </a:p>
          <a:p>
            <a:pPr marL="0" indent="0">
              <a:buNone/>
            </a:pPr>
            <a:endParaRPr lang="en-US" sz="2400" dirty="0"/>
          </a:p>
          <a:p>
            <a:pPr marL="0" indent="0">
              <a:buNone/>
            </a:pPr>
            <a:endParaRPr lang="en-US" sz="2400" dirty="0" smtClean="0"/>
          </a:p>
          <a:p>
            <a:pPr marL="0" indent="0">
              <a:buNone/>
            </a:pPr>
            <a:r>
              <a:rPr lang="en-US" sz="2600" dirty="0" smtClean="0"/>
              <a:t>Trade-offs with </a:t>
            </a:r>
            <a:r>
              <a:rPr lang="en-US" sz="2600" dirty="0" err="1" smtClean="0"/>
              <a:t>packetization</a:t>
            </a:r>
            <a:r>
              <a:rPr lang="en-US" sz="2600" dirty="0" smtClean="0"/>
              <a:t> overhead</a:t>
            </a:r>
          </a:p>
          <a:p>
            <a:pPr marL="0" indent="0">
              <a:buNone/>
            </a:pPr>
            <a:endParaRPr lang="en-US" sz="2400" dirty="0"/>
          </a:p>
          <a:p>
            <a:pPr marL="0" indent="0">
              <a:buNone/>
            </a:pPr>
            <a:endParaRPr lang="en-US" sz="2400" dirty="0" smtClean="0">
              <a:solidFill>
                <a:srgbClr val="76B900"/>
              </a:solidFill>
            </a:endParaRPr>
          </a:p>
          <a:p>
            <a:pPr marL="0" indent="0">
              <a:buNone/>
            </a:pPr>
            <a:r>
              <a:rPr lang="en-US" sz="2600" b="1" dirty="0" smtClean="0">
                <a:solidFill>
                  <a:srgbClr val="FF0000"/>
                </a:solidFill>
              </a:rPr>
              <a:t>We propose variable-size link transfers</a:t>
            </a:r>
            <a:endParaRPr lang="en-US" sz="2600" b="1" dirty="0">
              <a:solidFill>
                <a:srgbClr val="FF0000"/>
              </a:solidFill>
            </a:endParaRPr>
          </a:p>
        </p:txBody>
      </p:sp>
      <p:graphicFrame>
        <p:nvGraphicFramePr>
          <p:cNvPr id="9" name="Table 8"/>
          <p:cNvGraphicFramePr>
            <a:graphicFrameLocks noGrp="1"/>
          </p:cNvGraphicFramePr>
          <p:nvPr>
            <p:extLst/>
          </p:nvPr>
        </p:nvGraphicFramePr>
        <p:xfrm>
          <a:off x="7054768" y="1057644"/>
          <a:ext cx="3778996" cy="4632702"/>
        </p:xfrm>
        <a:graphic>
          <a:graphicData uri="http://schemas.openxmlformats.org/drawingml/2006/table">
            <a:tbl>
              <a:tblPr/>
              <a:tblGrid>
                <a:gridCol w="1012647"/>
                <a:gridCol w="2766349"/>
              </a:tblGrid>
              <a:tr h="948899">
                <a:tc>
                  <a:txBody>
                    <a:bodyPr/>
                    <a:lstStyle/>
                    <a:p>
                      <a:pPr algn="l" fontAlgn="b"/>
                      <a:r>
                        <a:rPr lang="en-US" sz="1600" b="0" i="0" u="none" strike="noStrike" dirty="0" smtClean="0">
                          <a:solidFill>
                            <a:srgbClr val="000000"/>
                          </a:solidFill>
                          <a:effectLst/>
                          <a:latin typeface="Trebuchet MS"/>
                        </a:rPr>
                        <a:t>Workload</a:t>
                      </a:r>
                      <a:endParaRPr lang="en-US" sz="1600" b="0" i="0" u="none" strike="noStrike" dirty="0">
                        <a:solidFill>
                          <a:srgbClr val="000000"/>
                        </a:solidFill>
                        <a:effectLst/>
                        <a:latin typeface="Trebuchet MS"/>
                      </a:endParaRP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Avg. </a:t>
                      </a:r>
                      <a:r>
                        <a:rPr lang="en-US" sz="1600" b="0" i="0" u="none" strike="noStrike" dirty="0" err="1">
                          <a:solidFill>
                            <a:srgbClr val="000000"/>
                          </a:solidFill>
                          <a:effectLst/>
                          <a:latin typeface="Trebuchet MS"/>
                        </a:rPr>
                        <a:t>Cacheline</a:t>
                      </a:r>
                      <a:r>
                        <a:rPr lang="en-US" sz="1600" b="0" i="0" u="none" strike="noStrike" dirty="0">
                          <a:solidFill>
                            <a:srgbClr val="000000"/>
                          </a:solidFill>
                          <a:effectLst/>
                          <a:latin typeface="Trebuchet MS"/>
                        </a:rPr>
                        <a:t> Utilization (%)</a:t>
                      </a: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backprop</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bfs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btree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78</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comd</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33</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860">
                <a:tc>
                  <a:txBody>
                    <a:bodyPr/>
                    <a:lstStyle/>
                    <a:p>
                      <a:pPr algn="l" fontAlgn="b"/>
                      <a:r>
                        <a:rPr lang="en-US" sz="1600" b="0" i="0" u="none" strike="noStrike">
                          <a:solidFill>
                            <a:srgbClr val="000000"/>
                          </a:solidFill>
                          <a:effectLst/>
                          <a:latin typeface="Trebuchet MS"/>
                        </a:rPr>
                        <a:t>kmeans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25</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minife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92</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5016">
                <a:tc>
                  <a:txBody>
                    <a:bodyPr/>
                    <a:lstStyle/>
                    <a:p>
                      <a:pPr algn="l" fontAlgn="b"/>
                      <a:r>
                        <a:rPr lang="en-US" sz="1600" b="0" i="0" u="none" strike="noStrike" dirty="0">
                          <a:solidFill>
                            <a:srgbClr val="000000"/>
                          </a:solidFill>
                          <a:effectLst/>
                          <a:latin typeface="Trebuchet MS"/>
                        </a:rPr>
                        <a:t>mummer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46</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needle</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172">
                <a:tc>
                  <a:txBody>
                    <a:bodyPr/>
                    <a:lstStyle/>
                    <a:p>
                      <a:pPr algn="l" fontAlgn="b"/>
                      <a:r>
                        <a:rPr lang="en-US" sz="1600" b="0" i="0" u="none" strike="noStrike">
                          <a:solidFill>
                            <a:srgbClr val="000000"/>
                          </a:solidFill>
                          <a:effectLst/>
                          <a:latin typeface="Trebuchet MS"/>
                        </a:rPr>
                        <a:t>pathfinder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8707">
                <a:tc>
                  <a:txBody>
                    <a:bodyPr/>
                    <a:lstStyle/>
                    <a:p>
                      <a:pPr algn="l" fontAlgn="b"/>
                      <a:r>
                        <a:rPr lang="en-US" sz="1600" b="0" i="0" u="none" strike="noStrike">
                          <a:solidFill>
                            <a:srgbClr val="000000"/>
                          </a:solidFill>
                          <a:effectLst/>
                          <a:latin typeface="Trebuchet MS"/>
                        </a:rPr>
                        <a:t>srad_v1</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664">
                <a:tc>
                  <a:txBody>
                    <a:bodyPr/>
                    <a:lstStyle/>
                    <a:p>
                      <a:pPr algn="l" fontAlgn="b"/>
                      <a:r>
                        <a:rPr lang="en-US" sz="1600" b="0" i="0" u="none" strike="noStrike" dirty="0" err="1">
                          <a:solidFill>
                            <a:srgbClr val="000000"/>
                          </a:solidFill>
                          <a:effectLst/>
                          <a:latin typeface="Trebuchet MS"/>
                        </a:rPr>
                        <a:t>xsbench</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30</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Average</a:t>
                      </a: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1" i="0" u="none" strike="noStrike" dirty="0" smtClean="0">
                          <a:solidFill>
                            <a:srgbClr val="000000"/>
                          </a:solidFill>
                          <a:effectLst/>
                          <a:latin typeface="Trebuchet MS"/>
                        </a:rPr>
                        <a:t>60</a:t>
                      </a:r>
                      <a:endParaRPr lang="en-US" sz="1600" b="1"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4" name="Title 3"/>
          <p:cNvSpPr>
            <a:spLocks noGrp="1"/>
          </p:cNvSpPr>
          <p:nvPr>
            <p:ph type="title"/>
          </p:nvPr>
        </p:nvSpPr>
        <p:spPr/>
        <p:txBody>
          <a:bodyPr/>
          <a:lstStyle/>
          <a:p>
            <a:r>
              <a:rPr lang="en-US" dirty="0" smtClean="0"/>
              <a:t>Data Over-fetch across CPU-GPU interconnect</a:t>
            </a:r>
            <a:endParaRPr lang="en-US" dirty="0"/>
          </a:p>
        </p:txBody>
      </p:sp>
    </p:spTree>
    <p:extLst>
      <p:ext uri="{BB962C8B-B14F-4D97-AF65-F5344CB8AC3E}">
        <p14:creationId xmlns:p14="http://schemas.microsoft.com/office/powerpoint/2010/main" val="1275336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Bandwidth-asymmetric </a:t>
            </a:r>
            <a:r>
              <a:rPr lang="en-US" dirty="0" smtClean="0"/>
              <a:t>systems</a:t>
            </a:r>
          </a:p>
          <a:p>
            <a:pPr lvl="1"/>
            <a:r>
              <a:rPr lang="en-US" dirty="0" smtClean="0"/>
              <a:t>Policies maximizing</a:t>
            </a:r>
            <a:r>
              <a:rPr lang="en-US" dirty="0" smtClean="0"/>
              <a:t> memory bandwidth (BW) for GPGPU applications</a:t>
            </a:r>
            <a:endParaRPr lang="en-US" dirty="0" smtClean="0"/>
          </a:p>
          <a:p>
            <a:endParaRPr lang="en-US" dirty="0" smtClean="0"/>
          </a:p>
          <a:p>
            <a:r>
              <a:rPr lang="en-US" dirty="0" smtClean="0"/>
              <a:t>Different coherence domains</a:t>
            </a:r>
          </a:p>
          <a:p>
            <a:pPr lvl="1"/>
            <a:r>
              <a:rPr lang="en-US" dirty="0" smtClean="0"/>
              <a:t>Simplify HW cache coherence implementation</a:t>
            </a:r>
          </a:p>
          <a:p>
            <a:endParaRPr lang="en-US" dirty="0" smtClean="0"/>
          </a:p>
          <a:p>
            <a:r>
              <a:rPr lang="en-US" dirty="0" smtClean="0"/>
              <a:t>Cheaper memory </a:t>
            </a:r>
            <a:r>
              <a:rPr lang="en-US" dirty="0" smtClean="0"/>
              <a:t>technologies</a:t>
            </a:r>
          </a:p>
          <a:p>
            <a:pPr lvl="1"/>
            <a:r>
              <a:rPr lang="en-US" dirty="0" smtClean="0"/>
              <a:t>A case for deploying cheaper but slower memories to increase perf/$</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a:t>
            </a:fld>
            <a:endParaRPr lang="en-US" dirty="0"/>
          </a:p>
        </p:txBody>
      </p:sp>
    </p:spTree>
    <p:extLst>
      <p:ext uri="{BB962C8B-B14F-4D97-AF65-F5344CB8AC3E}">
        <p14:creationId xmlns:p14="http://schemas.microsoft.com/office/powerpoint/2010/main" val="85681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79586" y="1657610"/>
            <a:ext cx="6413628" cy="2648289"/>
            <a:chOff x="1953492" y="2984016"/>
            <a:chExt cx="7023100" cy="3312224"/>
          </a:xfrm>
        </p:grpSpPr>
        <p:sp>
          <p:nvSpPr>
            <p:cNvPr id="38" name="Rounded Rectangle 37"/>
            <p:cNvSpPr/>
            <p:nvPr/>
          </p:nvSpPr>
          <p:spPr>
            <a:xfrm>
              <a:off x="258862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39" name="Rounded Rectangle 38"/>
            <p:cNvSpPr/>
            <p:nvPr/>
          </p:nvSpPr>
          <p:spPr>
            <a:xfrm>
              <a:off x="258862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0" name="Rounded Rectangle 39"/>
            <p:cNvSpPr/>
            <p:nvPr/>
          </p:nvSpPr>
          <p:spPr>
            <a:xfrm>
              <a:off x="698028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41" name="Rounded Rectangle 40"/>
            <p:cNvSpPr/>
            <p:nvPr/>
          </p:nvSpPr>
          <p:spPr>
            <a:xfrm>
              <a:off x="696250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2" name="TextBox 41"/>
            <p:cNvSpPr txBox="1"/>
            <p:nvPr/>
          </p:nvSpPr>
          <p:spPr>
            <a:xfrm>
              <a:off x="6324651" y="3689007"/>
              <a:ext cx="202286" cy="461925"/>
            </a:xfrm>
            <a:prstGeom prst="rect">
              <a:avLst/>
            </a:prstGeom>
            <a:noFill/>
          </p:spPr>
          <p:txBody>
            <a:bodyPr wrap="none" rtlCol="0">
              <a:spAutoFit/>
            </a:bodyPr>
            <a:lstStyle/>
            <a:p>
              <a:pPr defTabSz="914400" fontAlgn="auto">
                <a:spcBef>
                  <a:spcPts val="0"/>
                </a:spcBef>
                <a:spcAft>
                  <a:spcPts val="0"/>
                </a:spcAft>
                <a:defRPr/>
              </a:pPr>
              <a:endParaRPr lang="en-US" kern="0" dirty="0">
                <a:solidFill>
                  <a:sysClr val="windowText" lastClr="000000"/>
                </a:solidFill>
              </a:endParaRPr>
            </a:p>
          </p:txBody>
        </p:sp>
        <p:sp>
          <p:nvSpPr>
            <p:cNvPr id="43" name="Left-Right Arrow 42"/>
            <p:cNvSpPr/>
            <p:nvPr/>
          </p:nvSpPr>
          <p:spPr>
            <a:xfrm>
              <a:off x="3975460" y="3311620"/>
              <a:ext cx="3004820" cy="316224"/>
            </a:xfrm>
            <a:prstGeom prst="lef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4" name="Up-Down Arrow 43"/>
            <p:cNvSpPr/>
            <p:nvPr/>
          </p:nvSpPr>
          <p:spPr>
            <a:xfrm>
              <a:off x="3015340" y="3977676"/>
              <a:ext cx="426720"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5" name="Up-Down Arrow 44"/>
            <p:cNvSpPr/>
            <p:nvPr/>
          </p:nvSpPr>
          <p:spPr>
            <a:xfrm>
              <a:off x="7445073" y="3977676"/>
              <a:ext cx="388648"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6" name="TextBox 45"/>
            <p:cNvSpPr txBox="1"/>
            <p:nvPr/>
          </p:nvSpPr>
          <p:spPr>
            <a:xfrm>
              <a:off x="1953492" y="5795821"/>
              <a:ext cx="7023100" cy="500419"/>
            </a:xfrm>
            <a:prstGeom prst="rect">
              <a:avLst/>
            </a:prstGeom>
            <a:noFill/>
          </p:spPr>
          <p:txBody>
            <a:bodyPr wrap="square" rtlCol="0">
              <a:spAutoFit/>
            </a:bodyPr>
            <a:lstStyle/>
            <a:p>
              <a:pPr algn="ctr" defTabSz="914400" fontAlgn="auto">
                <a:spcBef>
                  <a:spcPts val="0"/>
                </a:spcBef>
                <a:spcAft>
                  <a:spcPts val="0"/>
                </a:spcAft>
                <a:defRPr/>
              </a:pPr>
              <a:r>
                <a:rPr lang="en-US" sz="2000" b="1" kern="0" dirty="0">
                  <a:solidFill>
                    <a:sysClr val="windowText" lastClr="000000"/>
                  </a:solidFill>
                </a:rPr>
                <a:t>Future: Hundreds of coherent caches?</a:t>
              </a:r>
            </a:p>
          </p:txBody>
        </p:sp>
        <p:sp>
          <p:nvSpPr>
            <p:cNvPr id="47" name="TextBox 46"/>
            <p:cNvSpPr txBox="1"/>
            <p:nvPr/>
          </p:nvSpPr>
          <p:spPr>
            <a:xfrm>
              <a:off x="3301613" y="4189057"/>
              <a:ext cx="1706880"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8" name="TextBox 47"/>
            <p:cNvSpPr txBox="1"/>
            <p:nvPr/>
          </p:nvSpPr>
          <p:spPr>
            <a:xfrm>
              <a:off x="5823940" y="4184016"/>
              <a:ext cx="1921768"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9" name="TextBox 48"/>
            <p:cNvSpPr txBox="1"/>
            <p:nvPr/>
          </p:nvSpPr>
          <p:spPr>
            <a:xfrm>
              <a:off x="3939908" y="3514443"/>
              <a:ext cx="3040382"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Cache-coherent Link</a:t>
              </a:r>
            </a:p>
          </p:txBody>
        </p:sp>
      </p:grpSp>
      <p:sp>
        <p:nvSpPr>
          <p:cNvPr id="99" name="TextBox 98"/>
          <p:cNvSpPr txBox="1"/>
          <p:nvPr/>
        </p:nvSpPr>
        <p:spPr>
          <a:xfrm>
            <a:off x="2124812" y="4984267"/>
            <a:ext cx="671414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b="1" dirty="0">
                <a:solidFill>
                  <a:srgbClr val="FF0000"/>
                </a:solidFill>
                <a:latin typeface="Calibri" charset="0"/>
                <a:ea typeface="Calibri" charset="0"/>
                <a:cs typeface="Calibri" charset="0"/>
              </a:rPr>
              <a:t>Hard to implement in a timely manner</a:t>
            </a:r>
          </a:p>
        </p:txBody>
      </p:sp>
      <p:sp>
        <p:nvSpPr>
          <p:cNvPr id="4" name="Title 3"/>
          <p:cNvSpPr>
            <a:spLocks noGrp="1"/>
          </p:cNvSpPr>
          <p:nvPr>
            <p:ph type="title"/>
          </p:nvPr>
        </p:nvSpPr>
        <p:spPr/>
        <p:txBody>
          <a:bodyPr/>
          <a:lstStyle/>
          <a:p>
            <a:r>
              <a:rPr lang="en-US" dirty="0" smtClean="0"/>
              <a:t>Problem!</a:t>
            </a:r>
            <a:endParaRPr lang="en-US" dirty="0"/>
          </a:p>
        </p:txBody>
      </p:sp>
      <p:sp>
        <p:nvSpPr>
          <p:cNvPr id="2" name="TextBox 1"/>
          <p:cNvSpPr txBox="1"/>
          <p:nvPr/>
        </p:nvSpPr>
        <p:spPr>
          <a:xfrm>
            <a:off x="8838959" y="1657610"/>
            <a:ext cx="1020658" cy="646331"/>
          </a:xfrm>
          <a:prstGeom prst="rect">
            <a:avLst/>
          </a:prstGeom>
          <a:noFill/>
        </p:spPr>
        <p:txBody>
          <a:bodyPr wrap="square" rtlCol="0">
            <a:spAutoFit/>
          </a:bodyPr>
          <a:lstStyle/>
          <a:p>
            <a:r>
              <a:rPr lang="en-US" dirty="0" smtClean="0"/>
              <a:t>change diagram</a:t>
            </a:r>
            <a:endParaRPr lang="en-US" dirty="0"/>
          </a:p>
        </p:txBody>
      </p:sp>
    </p:spTree>
    <p:extLst>
      <p:ext uri="{BB962C8B-B14F-4D97-AF65-F5344CB8AC3E}">
        <p14:creationId xmlns:p14="http://schemas.microsoft.com/office/powerpoint/2010/main" val="48889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heterogeneous systems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a:t>
            </a:r>
            <a:r>
              <a:rPr lang="en-US" dirty="0" smtClean="0"/>
              <a:t>collaboration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91</a:t>
            </a:fld>
            <a:endParaRPr lang="en-US" dirty="0"/>
          </a:p>
        </p:txBody>
      </p:sp>
    </p:spTree>
    <p:extLst>
      <p:ext uri="{BB962C8B-B14F-4D97-AF65-F5344CB8AC3E}">
        <p14:creationId xmlns:p14="http://schemas.microsoft.com/office/powerpoint/2010/main" val="129762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CPU-GPUs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collaboration</a:t>
            </a:r>
          </a:p>
          <a:p>
            <a:endParaRPr lang="en-US" dirty="0" smtClean="0"/>
          </a:p>
          <a:p>
            <a:r>
              <a:rPr lang="en-US" sz="3200" dirty="0" smtClean="0"/>
              <a:t>BW-aware page placement &amp; migration </a:t>
            </a:r>
            <a:r>
              <a:rPr lang="en-US" sz="1600" dirty="0" smtClean="0"/>
              <a:t>[ASPLOS’15] [HPCA’15]</a:t>
            </a:r>
          </a:p>
          <a:p>
            <a:pPr lvl="1"/>
            <a:r>
              <a:rPr lang="en-US" dirty="0" smtClean="0"/>
              <a:t>Maximizes b/w available to GPU by optimal page placement</a:t>
            </a:r>
          </a:p>
          <a:p>
            <a:pPr lvl="1"/>
            <a:r>
              <a:rPr lang="en-US" dirty="0"/>
              <a:t>I</a:t>
            </a:r>
            <a:r>
              <a:rPr lang="en-US" dirty="0" smtClean="0"/>
              <a:t>ntelligent page prefetch when all data starts off in CPU memory</a:t>
            </a:r>
          </a:p>
        </p:txBody>
      </p:sp>
      <p:sp>
        <p:nvSpPr>
          <p:cNvPr id="4" name="Slide Number Placeholder 3"/>
          <p:cNvSpPr>
            <a:spLocks noGrp="1"/>
          </p:cNvSpPr>
          <p:nvPr>
            <p:ph type="sldNum" sz="quarter" idx="4"/>
          </p:nvPr>
        </p:nvSpPr>
        <p:spPr/>
        <p:txBody>
          <a:bodyPr/>
          <a:lstStyle/>
          <a:p>
            <a:fld id="{24EAD923-3004-4A31-84C7-9B440B785588}" type="slidenum">
              <a:rPr lang="en-US" smtClean="0"/>
              <a:pPr/>
              <a:t>92</a:t>
            </a:fld>
            <a:endParaRPr lang="en-US" dirty="0"/>
          </a:p>
        </p:txBody>
      </p:sp>
    </p:spTree>
    <p:extLst>
      <p:ext uri="{BB962C8B-B14F-4D97-AF65-F5344CB8AC3E}">
        <p14:creationId xmlns:p14="http://schemas.microsoft.com/office/powerpoint/2010/main" val="148566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93</a:t>
            </a:fld>
            <a:endParaRPr lang="en-US" dirty="0"/>
          </a:p>
        </p:txBody>
      </p:sp>
      <p:sp>
        <p:nvSpPr>
          <p:cNvPr id="5" name="Content Placeholder 2"/>
          <p:cNvSpPr txBox="1">
            <a:spLocks/>
          </p:cNvSpPr>
          <p:nvPr/>
        </p:nvSpPr>
        <p:spPr>
          <a:xfrm>
            <a:off x="275700" y="5377912"/>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Can be found everywhere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722" y="1889775"/>
            <a:ext cx="6959360" cy="3359080"/>
          </a:xfrm>
          <a:prstGeom prst="rect">
            <a:avLst/>
          </a:prstGeom>
        </p:spPr>
      </p:pic>
      <p:pic>
        <p:nvPicPr>
          <p:cNvPr id="13" name="Picture 12"/>
          <p:cNvPicPr>
            <a:picLocks noChangeAspect="1"/>
          </p:cNvPicPr>
          <p:nvPr/>
        </p:nvPicPr>
        <p:blipFill>
          <a:blip r:embed="rId3"/>
          <a:stretch>
            <a:fillRect/>
          </a:stretch>
        </p:blipFill>
        <p:spPr>
          <a:xfrm>
            <a:off x="202555" y="1624416"/>
            <a:ext cx="4089400" cy="800100"/>
          </a:xfrm>
          <a:prstGeom prst="rect">
            <a:avLst/>
          </a:prstGeom>
        </p:spPr>
      </p:pic>
    </p:spTree>
    <p:extLst>
      <p:ext uri="{BB962C8B-B14F-4D97-AF65-F5344CB8AC3E}">
        <p14:creationId xmlns:p14="http://schemas.microsoft.com/office/powerpoint/2010/main" val="27266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480"/>
            <a:ext cx="10972800" cy="617220"/>
          </a:xfrm>
        </p:spPr>
        <p:txBody>
          <a:bodyPr/>
          <a:lstStyle/>
          <a:p>
            <a:r>
              <a:rPr lang="en-US" smtClean="0"/>
              <a:t>Why </a:t>
            </a:r>
            <a:r>
              <a:rPr lang="en-US" dirty="0" smtClean="0"/>
              <a:t>build heterogeneous memory systems?</a:t>
            </a:r>
            <a:endParaRPr lang="en-US" dirty="0"/>
          </a:p>
        </p:txBody>
      </p:sp>
      <p:sp>
        <p:nvSpPr>
          <p:cNvPr id="3" name="Content Placeholder 2"/>
          <p:cNvSpPr>
            <a:spLocks noGrp="1"/>
          </p:cNvSpPr>
          <p:nvPr>
            <p:ph idx="1"/>
          </p:nvPr>
        </p:nvSpPr>
        <p:spPr/>
        <p:txBody>
          <a:bodyPr/>
          <a:lstStyle/>
          <a:p>
            <a:pPr marL="0" indent="0">
              <a:buNone/>
            </a:pPr>
            <a:r>
              <a:rPr lang="en-US" dirty="0" smtClean="0"/>
              <a:t>2 issues: </a:t>
            </a:r>
          </a:p>
          <a:p>
            <a:pPr marL="514350" indent="-514350">
              <a:buFont typeface="+mj-lt"/>
              <a:buAutoNum type="arabicPeriod"/>
            </a:pPr>
            <a:r>
              <a:rPr lang="en-US" dirty="0" smtClean="0"/>
              <a:t>with variation in application patterns we cannot use one memory technology for all applications</a:t>
            </a:r>
          </a:p>
          <a:p>
            <a:pPr lvl="1"/>
            <a:r>
              <a:rPr lang="en-US" dirty="0" smtClean="0"/>
              <a:t>Talk about BW hungry GPU apps</a:t>
            </a:r>
          </a:p>
          <a:p>
            <a:pPr lvl="1"/>
            <a:r>
              <a:rPr lang="en-US" dirty="0" smtClean="0"/>
              <a:t>so, we have high bandwidth memories for GPUs</a:t>
            </a:r>
          </a:p>
          <a:p>
            <a:pPr lvl="1"/>
            <a:r>
              <a:rPr lang="en-US" dirty="0" smtClean="0"/>
              <a:t>but we also have CPU attached memory</a:t>
            </a:r>
          </a:p>
          <a:p>
            <a:pPr lvl="1"/>
            <a:r>
              <a:rPr lang="en-US" dirty="0" smtClean="0"/>
              <a:t>so, what is the optimal way to utilize both of these memory zones</a:t>
            </a:r>
          </a:p>
          <a:p>
            <a:pPr marL="514350" indent="-514350">
              <a:buFont typeface="+mj-lt"/>
              <a:buAutoNum type="arabicPeriod"/>
            </a:pPr>
            <a:r>
              <a:rPr lang="en-US" dirty="0" smtClean="0"/>
              <a:t>Memory capacity / machine increasing, but memory is expensive (30% of machine cost), lots of money, memory management of increased memory size/machine is challenging</a:t>
            </a:r>
          </a:p>
        </p:txBody>
      </p:sp>
      <p:sp>
        <p:nvSpPr>
          <p:cNvPr id="4" name="Slide Number Placeholder 3"/>
          <p:cNvSpPr>
            <a:spLocks noGrp="1"/>
          </p:cNvSpPr>
          <p:nvPr>
            <p:ph type="sldNum" sz="quarter" idx="4"/>
          </p:nvPr>
        </p:nvSpPr>
        <p:spPr/>
        <p:txBody>
          <a:bodyPr/>
          <a:lstStyle/>
          <a:p>
            <a:fld id="{24EAD923-3004-4A31-84C7-9B440B785588}" type="slidenum">
              <a:rPr lang="en-US" smtClean="0"/>
              <a:pPr/>
              <a:t>94</a:t>
            </a:fld>
            <a:endParaRPr lang="en-US" dirty="0"/>
          </a:p>
        </p:txBody>
      </p:sp>
      <p:sp>
        <p:nvSpPr>
          <p:cNvPr id="5" name="Content Placeholder 2"/>
          <p:cNvSpPr txBox="1">
            <a:spLocks/>
          </p:cNvSpPr>
          <p:nvPr/>
        </p:nvSpPr>
        <p:spPr>
          <a:xfrm>
            <a:off x="275700" y="5644129"/>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memory </a:t>
            </a:r>
            <a:r>
              <a:rPr lang="en-US" sz="3000" b="1" kern="0" smtClean="0">
                <a:solidFill>
                  <a:srgbClr val="FF0000"/>
                </a:solidFill>
              </a:rPr>
              <a:t>access patterns</a:t>
            </a:r>
            <a:r>
              <a:rPr lang="en-US" sz="3000" b="1" kern="0" dirty="0" smtClean="0">
                <a:solidFill>
                  <a:srgbClr val="FF0000"/>
                </a:solidFill>
              </a:rPr>
              <a:t>, reduce CPU time, save cost</a:t>
            </a:r>
          </a:p>
        </p:txBody>
      </p:sp>
    </p:spTree>
    <p:extLst>
      <p:ext uri="{BB962C8B-B14F-4D97-AF65-F5344CB8AC3E}">
        <p14:creationId xmlns:p14="http://schemas.microsoft.com/office/powerpoint/2010/main" val="42657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Shape 290"/>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Cold data in applications with huge pages</a:t>
            </a:r>
          </a:p>
        </p:txBody>
      </p:sp>
      <p:sp>
        <p:nvSpPr>
          <p:cNvPr id="292" name="Shape 292"/>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95</a:t>
            </a:fld>
            <a:endParaRPr lang="en-US" sz="1440">
              <a:solidFill>
                <a:schemeClr val="dk1"/>
              </a:solidFill>
              <a:latin typeface="Calibri"/>
              <a:ea typeface="Calibri"/>
              <a:cs typeface="Calibri"/>
              <a:sym typeface="Calibri"/>
            </a:endParaRPr>
          </a:p>
        </p:txBody>
      </p:sp>
      <p:sp>
        <p:nvSpPr>
          <p:cNvPr id="293" name="Shape 293"/>
          <p:cNvSpPr txBox="1"/>
          <p:nvPr/>
        </p:nvSpPr>
        <p:spPr>
          <a:xfrm>
            <a:off x="1" y="5479830"/>
            <a:ext cx="10934863" cy="511650"/>
          </a:xfrm>
          <a:prstGeom prst="rect">
            <a:avLst/>
          </a:prstGeom>
          <a:noFill/>
          <a:ln>
            <a:noFill/>
          </a:ln>
        </p:spPr>
        <p:txBody>
          <a:bodyPr lIns="82283" tIns="82283" rIns="82283" bIns="82283" anchor="t" anchorCtr="0">
            <a:noAutofit/>
          </a:bodyPr>
          <a:lstStyle/>
          <a:p>
            <a:pPr marL="22860" algn="ctr">
              <a:buClr>
                <a:schemeClr val="dk1"/>
              </a:buClr>
              <a:buSzPct val="100000"/>
            </a:pPr>
            <a:r>
              <a:rPr lang="en-US" sz="2700" b="1" i="1" dirty="0">
                <a:solidFill>
                  <a:srgbClr val="FF0000"/>
                </a:solidFill>
                <a:latin typeface="Calibri"/>
                <a:ea typeface="Calibri"/>
                <a:cs typeface="Calibri"/>
                <a:sym typeface="Calibri"/>
              </a:rPr>
              <a:t>Mechanisms built on ‘accessed’ bit </a:t>
            </a:r>
            <a:r>
              <a:rPr lang="en-US" sz="2700" b="1" i="1" dirty="0" smtClean="0">
                <a:solidFill>
                  <a:srgbClr val="FF0000"/>
                </a:solidFill>
                <a:latin typeface="Calibri"/>
                <a:ea typeface="Calibri"/>
                <a:cs typeface="Calibri"/>
                <a:sym typeface="Calibri"/>
              </a:rPr>
              <a:t>cannot </a:t>
            </a:r>
            <a:r>
              <a:rPr lang="en-US" sz="2700" b="1" i="1" dirty="0">
                <a:solidFill>
                  <a:srgbClr val="FF0000"/>
                </a:solidFill>
                <a:latin typeface="Calibri"/>
                <a:ea typeface="Calibri"/>
                <a:cs typeface="Calibri"/>
                <a:sym typeface="Calibri"/>
              </a:rPr>
              <a:t>provide </a:t>
            </a:r>
            <a:r>
              <a:rPr lang="en-US" sz="2700" b="1" i="1" dirty="0" smtClean="0">
                <a:solidFill>
                  <a:srgbClr val="FF0000"/>
                </a:solidFill>
                <a:latin typeface="Calibri"/>
                <a:ea typeface="Calibri"/>
                <a:cs typeface="Calibri"/>
                <a:sym typeface="Calibri"/>
              </a:rPr>
              <a:t>perf. </a:t>
            </a:r>
            <a:r>
              <a:rPr lang="en-US" sz="2700" b="1" i="1" dirty="0">
                <a:solidFill>
                  <a:srgbClr val="FF0000"/>
                </a:solidFill>
                <a:latin typeface="Calibri"/>
                <a:ea typeface="Calibri"/>
                <a:cs typeface="Calibri"/>
                <a:sym typeface="Calibri"/>
              </a:rPr>
              <a:t>guarantees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80" y="1028699"/>
            <a:ext cx="5920738" cy="4085843"/>
          </a:xfrm>
          <a:prstGeom prst="rect">
            <a:avLst/>
          </a:prstGeom>
        </p:spPr>
      </p:pic>
      <p:sp>
        <p:nvSpPr>
          <p:cNvPr id="8" name="Shape 291"/>
          <p:cNvSpPr txBox="1">
            <a:spLocks/>
          </p:cNvSpPr>
          <p:nvPr/>
        </p:nvSpPr>
        <p:spPr>
          <a:xfrm>
            <a:off x="548640" y="5086350"/>
            <a:ext cx="9875520" cy="484470"/>
          </a:xfrm>
          <a:prstGeom prst="rect">
            <a:avLst/>
          </a:prstGeom>
          <a:noFill/>
          <a:ln>
            <a:noFill/>
          </a:ln>
        </p:spPr>
        <p:txBody>
          <a:bodyPr lIns="82283" tIns="41130" rIns="82283" bIns="41130" anchor="t" anchorCtr="0">
            <a:noAutofit/>
          </a:bodyPr>
          <a:lstStyle>
            <a:defPPr marR="0" lvl="0" algn="l" rtl="0">
              <a:lnSpc>
                <a:spcPct val="100000"/>
              </a:lnSpc>
              <a:spcBef>
                <a:spcPts val="0"/>
              </a:spcBef>
              <a:spcAft>
                <a:spcPts val="0"/>
              </a:spcAft>
            </a:defPPr>
            <a:lvl1pPr marL="342900" marR="0" lvl="0" indent="635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22860" indent="0" algn="ctr">
              <a:spcBef>
                <a:spcPts val="0"/>
              </a:spcBef>
              <a:buNone/>
            </a:pPr>
            <a:r>
              <a:rPr lang="en-US" sz="2340" dirty="0"/>
              <a:t>Detection by scanning hardware ‘</a:t>
            </a:r>
            <a:r>
              <a:rPr lang="en-US" sz="2340" i="1" dirty="0"/>
              <a:t>Accessed</a:t>
            </a:r>
            <a:r>
              <a:rPr lang="en-US" sz="2340" dirty="0"/>
              <a:t>’ bit in PTE at 10s </a:t>
            </a:r>
            <a:r>
              <a:rPr lang="en-US" sz="2340" dirty="0" smtClean="0"/>
              <a:t>interval</a:t>
            </a:r>
            <a:endParaRPr lang="en-US" sz="2880" dirty="0" smtClean="0"/>
          </a:p>
        </p:txBody>
      </p:sp>
    </p:spTree>
    <p:extLst>
      <p:ext uri="{BB962C8B-B14F-4D97-AF65-F5344CB8AC3E}">
        <p14:creationId xmlns:p14="http://schemas.microsoft.com/office/powerpoint/2010/main" val="1661036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idx="4294967295"/>
          </p:nvPr>
        </p:nvSpPr>
        <p:spPr>
          <a:xfrm>
            <a:off x="10424161" y="5897880"/>
            <a:ext cx="548639" cy="274318"/>
          </a:xfrm>
          <a:prstGeom prst="rect">
            <a:avLst/>
          </a:prstGeom>
        </p:spPr>
        <p:txBody>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96</a:t>
            </a:fld>
            <a:endParaRPr lang="en-US" sz="1440">
              <a:solidFill>
                <a:schemeClr val="dk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302" y="1280397"/>
            <a:ext cx="5360670" cy="4217670"/>
          </a:xfrm>
          <a:prstGeom prst="rect">
            <a:avLst/>
          </a:prstGeom>
        </p:spPr>
      </p:pic>
      <p:sp>
        <p:nvSpPr>
          <p:cNvPr id="7" name="Shape 300"/>
          <p:cNvSpPr txBox="1">
            <a:spLocks noGrp="1"/>
          </p:cNvSpPr>
          <p:nvPr>
            <p:ph type="body" idx="1"/>
          </p:nvPr>
        </p:nvSpPr>
        <p:spPr>
          <a:xfrm>
            <a:off x="453108" y="1249617"/>
            <a:ext cx="4610382" cy="4279230"/>
          </a:xfrm>
          <a:prstGeom prst="rect">
            <a:avLst/>
          </a:prstGeom>
          <a:noFill/>
          <a:ln>
            <a:noFill/>
          </a:ln>
        </p:spPr>
        <p:txBody>
          <a:bodyPr lIns="82283" tIns="82283" rIns="82283" bIns="82283" anchor="t" anchorCtr="0">
            <a:noAutofit/>
          </a:bodyPr>
          <a:lstStyle/>
          <a:p>
            <a:pPr marL="411480" indent="-388620">
              <a:lnSpc>
                <a:spcPct val="115000"/>
              </a:lnSpc>
              <a:spcBef>
                <a:spcPts val="0"/>
              </a:spcBef>
            </a:pPr>
            <a:r>
              <a:rPr lang="en-US" dirty="0">
                <a:solidFill>
                  <a:schemeClr val="tx1"/>
                </a:solidFill>
                <a:latin typeface="Calibri" charset="0"/>
                <a:ea typeface="Calibri" charset="0"/>
                <a:cs typeface="Calibri" charset="0"/>
              </a:rPr>
              <a:t>Server </a:t>
            </a:r>
            <a:r>
              <a:rPr lang="en-US" dirty="0" err="1">
                <a:solidFill>
                  <a:schemeClr val="tx1"/>
                </a:solidFill>
                <a:latin typeface="Calibri" charset="0"/>
                <a:ea typeface="Calibri" charset="0"/>
                <a:cs typeface="Calibri" charset="0"/>
              </a:rPr>
              <a:t>CapEx</a:t>
            </a:r>
            <a:r>
              <a:rPr lang="en-US" dirty="0">
                <a:solidFill>
                  <a:schemeClr val="tx1"/>
                </a:solidFill>
                <a:latin typeface="Calibri" charset="0"/>
                <a:ea typeface="Calibri" charset="0"/>
                <a:cs typeface="Calibri" charset="0"/>
              </a:rPr>
              <a:t> ~</a:t>
            </a:r>
            <a:r>
              <a:rPr lang="en-US" b="1" dirty="0">
                <a:solidFill>
                  <a:srgbClr val="FF0000"/>
                </a:solidFill>
                <a:latin typeface="Calibri" charset="0"/>
                <a:ea typeface="Calibri" charset="0"/>
                <a:cs typeface="Calibri" charset="0"/>
              </a:rPr>
              <a:t> </a:t>
            </a:r>
            <a:r>
              <a:rPr lang="en-US" b="1" i="1" dirty="0">
                <a:solidFill>
                  <a:srgbClr val="FF0000"/>
                </a:solidFill>
                <a:latin typeface="Calibri" charset="0"/>
                <a:ea typeface="Calibri" charset="0"/>
                <a:cs typeface="Calibri" charset="0"/>
              </a:rPr>
              <a:t>17</a:t>
            </a:r>
            <a:r>
              <a:rPr lang="en-US" b="1" i="1" dirty="0" smtClean="0">
                <a:solidFill>
                  <a:srgbClr val="FF0000"/>
                </a:solidFill>
                <a:latin typeface="Calibri" charset="0"/>
                <a:ea typeface="Calibri" charset="0"/>
                <a:cs typeface="Calibri" charset="0"/>
              </a:rPr>
              <a:t>%</a:t>
            </a:r>
            <a:endParaRPr lang="en-US" b="1" dirty="0">
              <a:solidFill>
                <a:srgbClr val="FF0000"/>
              </a:solidFill>
              <a:latin typeface="Calibri" charset="0"/>
              <a:ea typeface="Calibri" charset="0"/>
              <a:cs typeface="Calibri" charset="0"/>
            </a:endParaRPr>
          </a:p>
          <a:p>
            <a:pPr marL="411480" indent="-388620">
              <a:lnSpc>
                <a:spcPct val="115000"/>
              </a:lnSpc>
              <a:spcBef>
                <a:spcPts val="0"/>
              </a:spcBef>
              <a:spcAft>
                <a:spcPts val="0"/>
              </a:spcAft>
              <a:buSzPct val="100000"/>
              <a:buFont typeface="Calibri"/>
            </a:pPr>
            <a:r>
              <a:rPr lang="en-US" dirty="0">
                <a:solidFill>
                  <a:schemeClr val="dk1"/>
                </a:solidFill>
                <a:latin typeface="Calibri"/>
                <a:ea typeface="Calibri"/>
                <a:cs typeface="Calibri"/>
                <a:sym typeface="Calibri"/>
              </a:rPr>
              <a:t>If slow memory is 1/3 as cheap as DRAM, overall cost saved ~ </a:t>
            </a:r>
            <a:r>
              <a:rPr lang="en-US" b="1" dirty="0">
                <a:solidFill>
                  <a:srgbClr val="FF0000"/>
                </a:solidFill>
                <a:latin typeface="Calibri"/>
                <a:ea typeface="Calibri"/>
                <a:cs typeface="Calibri"/>
                <a:sym typeface="Calibri"/>
              </a:rPr>
              <a:t>3%</a:t>
            </a:r>
          </a:p>
          <a:p>
            <a:pPr marL="411480" indent="-388620">
              <a:lnSpc>
                <a:spcPct val="115000"/>
              </a:lnSpc>
              <a:spcBef>
                <a:spcPts val="0"/>
              </a:spcBef>
              <a:spcAft>
                <a:spcPts val="0"/>
              </a:spcAft>
              <a:buSzPct val="100000"/>
              <a:buFont typeface="Calibri"/>
            </a:pPr>
            <a:r>
              <a:rPr lang="en-US" b="1" dirty="0" smtClean="0">
                <a:solidFill>
                  <a:srgbClr val="FF0000"/>
                </a:solidFill>
              </a:rPr>
              <a:t>Less perf </a:t>
            </a:r>
            <a:r>
              <a:rPr lang="en-US" b="1" dirty="0" smtClean="0">
                <a:solidFill>
                  <a:srgbClr val="FF0000"/>
                </a:solidFill>
                <a:sym typeface="Wingdings"/>
              </a:rPr>
              <a:t> </a:t>
            </a:r>
            <a:r>
              <a:rPr lang="en-US" b="1" dirty="0" smtClean="0">
                <a:solidFill>
                  <a:srgbClr val="FF0000"/>
                </a:solidFill>
              </a:rPr>
              <a:t>more servers, </a:t>
            </a:r>
            <a:r>
              <a:rPr lang="en-US" dirty="0" smtClean="0">
                <a:solidFill>
                  <a:schemeClr val="tx1"/>
                </a:solidFill>
              </a:rPr>
              <a:t>slowdown of x% </a:t>
            </a:r>
            <a:r>
              <a:rPr lang="en-US" dirty="0" smtClean="0">
                <a:solidFill>
                  <a:schemeClr val="tx1"/>
                </a:solidFill>
                <a:sym typeface="Wingdings"/>
              </a:rPr>
              <a:t> x% higher TCO</a:t>
            </a:r>
          </a:p>
          <a:p>
            <a:pPr marL="411480" indent="-388620">
              <a:lnSpc>
                <a:spcPct val="115000"/>
              </a:lnSpc>
              <a:spcBef>
                <a:spcPts val="0"/>
              </a:spcBef>
              <a:spcAft>
                <a:spcPts val="0"/>
              </a:spcAft>
              <a:buSzPct val="100000"/>
              <a:buFont typeface="Calibri"/>
            </a:pPr>
            <a:r>
              <a:rPr lang="en-US" b="1" dirty="0">
                <a:solidFill>
                  <a:srgbClr val="FF0000"/>
                </a:solidFill>
                <a:latin typeface="Calibri"/>
                <a:ea typeface="Calibri"/>
                <a:cs typeface="Calibri"/>
                <a:sym typeface="Wingdings"/>
              </a:rPr>
              <a:t>Can only have at most 3% slowdown</a:t>
            </a:r>
            <a:endParaRPr lang="en-US" b="1" dirty="0">
              <a:solidFill>
                <a:srgbClr val="FF0000"/>
              </a:solidFill>
              <a:latin typeface="Calibri"/>
              <a:ea typeface="Calibri"/>
              <a:cs typeface="Calibri"/>
              <a:sym typeface="Calibri"/>
            </a:endParaRPr>
          </a:p>
        </p:txBody>
      </p:sp>
      <p:sp>
        <p:nvSpPr>
          <p:cNvPr id="8" name="TextBox 7"/>
          <p:cNvSpPr txBox="1"/>
          <p:nvPr/>
        </p:nvSpPr>
        <p:spPr>
          <a:xfrm>
            <a:off x="5107303" y="5498067"/>
            <a:ext cx="5316857" cy="646331"/>
          </a:xfrm>
          <a:prstGeom prst="rect">
            <a:avLst/>
          </a:prstGeom>
          <a:noFill/>
        </p:spPr>
        <p:txBody>
          <a:bodyPr wrap="square" rtlCol="0">
            <a:spAutoFit/>
          </a:bodyPr>
          <a:lstStyle/>
          <a:p>
            <a:r>
              <a:rPr lang="en-US" sz="1200" dirty="0">
                <a:solidFill>
                  <a:schemeClr val="tx1">
                    <a:lumMod val="65000"/>
                    <a:lumOff val="35000"/>
                  </a:schemeClr>
                </a:solidFill>
                <a:latin typeface="Calibri" charset="0"/>
                <a:ea typeface="Calibri" charset="0"/>
                <a:cs typeface="Calibri" charset="0"/>
              </a:rPr>
              <a:t>Source: The Datacenter as a </a:t>
            </a:r>
            <a:r>
              <a:rPr lang="en-US" sz="1200" dirty="0" smtClean="0">
                <a:solidFill>
                  <a:schemeClr val="tx1">
                    <a:lumMod val="65000"/>
                    <a:lumOff val="35000"/>
                  </a:schemeClr>
                </a:solidFill>
                <a:latin typeface="Calibri" charset="0"/>
                <a:ea typeface="Calibri" charset="0"/>
                <a:cs typeface="Calibri" charset="0"/>
              </a:rPr>
              <a:t>Computer: </a:t>
            </a:r>
            <a:r>
              <a:rPr lang="en-US" sz="1200" dirty="0">
                <a:solidFill>
                  <a:schemeClr val="tx1">
                    <a:lumMod val="65000"/>
                    <a:lumOff val="35000"/>
                  </a:schemeClr>
                </a:solidFill>
                <a:latin typeface="Calibri" charset="0"/>
                <a:ea typeface="Calibri" charset="0"/>
                <a:cs typeface="Calibri" charset="0"/>
              </a:rPr>
              <a:t>An Introduction to the Design of Warehouse-Scale </a:t>
            </a:r>
            <a:r>
              <a:rPr lang="en-US" sz="1200" dirty="0" smtClean="0">
                <a:solidFill>
                  <a:schemeClr val="tx1">
                    <a:lumMod val="65000"/>
                    <a:lumOff val="35000"/>
                  </a:schemeClr>
                </a:solidFill>
                <a:latin typeface="Calibri" charset="0"/>
                <a:ea typeface="Calibri" charset="0"/>
                <a:cs typeface="Calibri" charset="0"/>
              </a:rPr>
              <a:t>Machines, Second Edition, Luiz </a:t>
            </a:r>
            <a:r>
              <a:rPr lang="en-US" sz="1200" dirty="0">
                <a:solidFill>
                  <a:schemeClr val="tx1">
                    <a:lumMod val="65000"/>
                    <a:lumOff val="35000"/>
                  </a:schemeClr>
                </a:solidFill>
                <a:latin typeface="Calibri" charset="0"/>
                <a:ea typeface="Calibri" charset="0"/>
                <a:cs typeface="Calibri" charset="0"/>
              </a:rPr>
              <a:t>André </a:t>
            </a:r>
            <a:r>
              <a:rPr lang="en-US" sz="1200" dirty="0" smtClean="0">
                <a:solidFill>
                  <a:schemeClr val="tx1">
                    <a:lumMod val="65000"/>
                    <a:lumOff val="35000"/>
                  </a:schemeClr>
                </a:solidFill>
                <a:latin typeface="Calibri" charset="0"/>
                <a:ea typeface="Calibri" charset="0"/>
                <a:cs typeface="Calibri" charset="0"/>
              </a:rPr>
              <a:t>Barroso, Jimmy </a:t>
            </a:r>
            <a:r>
              <a:rPr lang="en-US" sz="1200" dirty="0" err="1" smtClean="0">
                <a:solidFill>
                  <a:schemeClr val="tx1">
                    <a:lumMod val="65000"/>
                    <a:lumOff val="35000"/>
                  </a:schemeClr>
                </a:solidFill>
                <a:latin typeface="Calibri" charset="0"/>
                <a:ea typeface="Calibri" charset="0"/>
                <a:cs typeface="Calibri" charset="0"/>
              </a:rPr>
              <a:t>Clidaras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Urs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Hölzle</a:t>
            </a:r>
            <a:r>
              <a:rPr lang="en-US" sz="1200" dirty="0" smtClean="0">
                <a:solidFill>
                  <a:schemeClr val="tx1">
                    <a:lumMod val="65000"/>
                    <a:lumOff val="35000"/>
                  </a:schemeClr>
                </a:solidFill>
                <a:latin typeface="Calibri" charset="0"/>
                <a:ea typeface="Calibri" charset="0"/>
                <a:cs typeface="Calibri" charset="0"/>
              </a:rPr>
              <a:t>, 50% occupied datacenter scenario, pp. 97</a:t>
            </a:r>
            <a:endParaRPr lang="en-US" sz="1200" dirty="0">
              <a:solidFill>
                <a:schemeClr val="tx1">
                  <a:lumMod val="65000"/>
                  <a:lumOff val="35000"/>
                </a:schemeClr>
              </a:solidFill>
              <a:latin typeface="Calibri" charset="0"/>
              <a:ea typeface="Calibri" charset="0"/>
              <a:cs typeface="Calibri" charset="0"/>
            </a:endParaRPr>
          </a:p>
        </p:txBody>
      </p:sp>
    </p:spTree>
    <p:extLst>
      <p:ext uri="{BB962C8B-B14F-4D97-AF65-F5344CB8AC3E}">
        <p14:creationId xmlns:p14="http://schemas.microsoft.com/office/powerpoint/2010/main" val="1094002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statement</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dirty="0"/>
              <a:t>S</a:t>
            </a:r>
            <a:r>
              <a:rPr lang="en-US" dirty="0" smtClean="0"/>
              <a:t>tudy </a:t>
            </a:r>
            <a:r>
              <a:rPr lang="en-US" dirty="0"/>
              <a:t>memory characteristics beyond memory access </a:t>
            </a:r>
            <a:r>
              <a:rPr lang="en-US" dirty="0" smtClean="0"/>
              <a:t>latency</a:t>
            </a:r>
          </a:p>
          <a:p>
            <a:pPr marL="0" indent="0">
              <a:buNone/>
            </a:pPr>
            <a:r>
              <a:rPr lang="en-US" dirty="0" smtClean="0"/>
              <a:t>Goals:</a:t>
            </a:r>
          </a:p>
          <a:p>
            <a:r>
              <a:rPr lang="en-US" dirty="0"/>
              <a:t>S</a:t>
            </a:r>
            <a:r>
              <a:rPr lang="en-US" dirty="0" smtClean="0"/>
              <a:t>implify </a:t>
            </a:r>
            <a:r>
              <a:rPr lang="en-US" dirty="0"/>
              <a:t>system </a:t>
            </a:r>
            <a:r>
              <a:rPr lang="en-US" dirty="0" smtClean="0"/>
              <a:t>design</a:t>
            </a:r>
          </a:p>
          <a:p>
            <a:r>
              <a:rPr lang="en-US" dirty="0" smtClean="0"/>
              <a:t>Ease programmability (application-transparent policies)</a:t>
            </a:r>
          </a:p>
          <a:p>
            <a:r>
              <a:rPr lang="en-US" dirty="0" smtClean="0"/>
              <a:t>Increase performance / unit cost</a:t>
            </a:r>
            <a:endParaRPr lang="en-US" dirty="0"/>
          </a:p>
          <a:p>
            <a:endParaRPr lang="en-US" dirty="0" smtClean="0"/>
          </a:p>
          <a:p>
            <a:pPr marL="0" indent="0" algn="ctr">
              <a:buNone/>
            </a:pPr>
            <a:r>
              <a:rPr lang="en-US" b="1" dirty="0" smtClean="0">
                <a:solidFill>
                  <a:srgbClr val="FF0000"/>
                </a:solidFill>
              </a:rPr>
              <a:t>Efforts </a:t>
            </a:r>
            <a:r>
              <a:rPr lang="en-US" b="1" dirty="0" smtClean="0">
                <a:solidFill>
                  <a:srgbClr val="FF0000"/>
                </a:solidFill>
              </a:rPr>
              <a:t>driven towards adoption in production systems</a:t>
            </a:r>
            <a:endParaRPr lang="en-US" b="1" dirty="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97</a:t>
            </a:fld>
            <a:endParaRPr lang="en-US" dirty="0"/>
          </a:p>
        </p:txBody>
      </p:sp>
    </p:spTree>
    <p:extLst>
      <p:ext uri="{BB962C8B-B14F-4D97-AF65-F5344CB8AC3E}">
        <p14:creationId xmlns:p14="http://schemas.microsoft.com/office/powerpoint/2010/main" val="201040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ichigan_templat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AE6FBF91-55E8-7E4A-B79B-AB838F1EE916}"/>
    </a:ext>
  </a:ext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8484D867-9C54-6648-986F-8D037A372E3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2BB8669087B84586279FC58A8C3583" ma:contentTypeVersion="0" ma:contentTypeDescription="Create a new document." ma:contentTypeScope="" ma:versionID="3455950fd51db61e955f54a31c2d254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www.w3.org/XML/1998/namespace"/>
  </ds:schemaRefs>
</ds:datastoreItem>
</file>

<file path=customXml/itemProps2.xml><?xml version="1.0" encoding="utf-8"?>
<ds:datastoreItem xmlns:ds="http://schemas.openxmlformats.org/officeDocument/2006/customXml" ds:itemID="{B9F09CEA-ABF5-4414-8BFC-0070B6025E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121912</TotalTime>
  <Words>7824</Words>
  <Application>Microsoft Macintosh PowerPoint</Application>
  <PresentationFormat>Custom</PresentationFormat>
  <Paragraphs>1583</Paragraphs>
  <Slides>97</Slides>
  <Notes>71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97</vt:i4>
      </vt:variant>
    </vt:vector>
  </HeadingPairs>
  <TitlesOfParts>
    <vt:vector size="111" baseType="lpstr">
      <vt:lpstr>Calibri</vt:lpstr>
      <vt:lpstr>Century Gothic</vt:lpstr>
      <vt:lpstr>Courier</vt:lpstr>
      <vt:lpstr>Courier New</vt:lpstr>
      <vt:lpstr>Helvetica</vt:lpstr>
      <vt:lpstr>MS PGothic</vt:lpstr>
      <vt:lpstr>ＭＳ Ｐゴシック</vt:lpstr>
      <vt:lpstr>Trebuchet MS</vt:lpstr>
      <vt:lpstr>Wingdings</vt:lpstr>
      <vt:lpstr>Wingdings 2</vt:lpstr>
      <vt:lpstr>Arial</vt:lpstr>
      <vt:lpstr>Title &amp; Bullet</vt:lpstr>
      <vt:lpstr>michigan_template</vt:lpstr>
      <vt:lpstr>1_Blank Presentation</vt:lpstr>
      <vt:lpstr>Paving the Path for Heterogeneous Memory Adoption in Production Systems</vt:lpstr>
      <vt:lpstr>Heterogeneous memory systems</vt:lpstr>
      <vt:lpstr>Why build heterogeneous systems?</vt:lpstr>
      <vt:lpstr>Different memory technologies</vt:lpstr>
      <vt:lpstr>Different memory technologies</vt:lpstr>
      <vt:lpstr>Examples of heterogeneous systems</vt:lpstr>
      <vt:lpstr>Challenges</vt:lpstr>
      <vt:lpstr>PhD research</vt:lpstr>
      <vt:lpstr>Outline</vt:lpstr>
      <vt:lpstr>CPU-GPU heterogeneous systems</vt:lpstr>
      <vt:lpstr>Why do we care about BW?</vt:lpstr>
      <vt:lpstr>Existing data placement policies</vt:lpstr>
      <vt:lpstr>My proposal: BW-AWARE placement</vt:lpstr>
      <vt:lpstr>Different coherence domain</vt:lpstr>
      <vt:lpstr>My proposal: Selective GPU caching</vt:lpstr>
      <vt:lpstr>Adoption in production system</vt:lpstr>
      <vt:lpstr>Outline</vt:lpstr>
      <vt:lpstr>Trends of data-center/cloud apps</vt:lpstr>
      <vt:lpstr>High-memory instances in cloud</vt:lpstr>
      <vt:lpstr>Cheaper memory technologies</vt:lpstr>
      <vt:lpstr>Cheaper memory technologies</vt:lpstr>
      <vt:lpstr>How to reduce memory spending?</vt:lpstr>
      <vt:lpstr>Huge Pages – Advantages</vt:lpstr>
      <vt:lpstr>Huge Pages – Advantages</vt:lpstr>
      <vt:lpstr>Huge Pages – Advantages</vt:lpstr>
      <vt:lpstr>Huge pages: boost performance</vt:lpstr>
      <vt:lpstr>My proposal: Thermostat</vt:lpstr>
      <vt:lpstr>Background: Accessed bit</vt:lpstr>
      <vt:lpstr>Issue with existing mechanism</vt:lpstr>
      <vt:lpstr>Issues with existing cold page detection</vt:lpstr>
      <vt:lpstr>Thermostat detection</vt:lpstr>
      <vt:lpstr>Page sampling</vt:lpstr>
      <vt:lpstr>Page sampling</vt:lpstr>
      <vt:lpstr>Page sampling</vt:lpstr>
      <vt:lpstr>Page sampling</vt:lpstr>
      <vt:lpstr>Page sampling</vt:lpstr>
      <vt:lpstr>Page classification</vt:lpstr>
      <vt:lpstr>Page classification</vt:lpstr>
      <vt:lpstr>Page classification</vt:lpstr>
      <vt:lpstr>Page classification</vt:lpstr>
      <vt:lpstr>Page classification</vt:lpstr>
      <vt:lpstr>Page classification</vt:lpstr>
      <vt:lpstr>Misclassification detection</vt:lpstr>
      <vt:lpstr>Page access counting</vt:lpstr>
      <vt:lpstr>Page access counting</vt:lpstr>
      <vt:lpstr>Page access counting</vt:lpstr>
      <vt:lpstr>Page access counting</vt:lpstr>
      <vt:lpstr>Page access counting</vt:lpstr>
      <vt:lpstr>Page access counting</vt:lpstr>
      <vt:lpstr>Evaluation platform</vt:lpstr>
      <vt:lpstr>Applications</vt:lpstr>
      <vt:lpstr>Experimental setup</vt:lpstr>
      <vt:lpstr>MySQL-TPCC</vt:lpstr>
      <vt:lpstr>Cassandra</vt:lpstr>
      <vt:lpstr>Redis</vt:lpstr>
      <vt:lpstr>Sensitivity to slowdown parameter</vt:lpstr>
      <vt:lpstr>Migration &amp; slow memory accesses</vt:lpstr>
      <vt:lpstr>Summary: Thermostat</vt:lpstr>
      <vt:lpstr>PowerPoint Presentation</vt:lpstr>
      <vt:lpstr>PowerPoint Presentation</vt:lpstr>
      <vt:lpstr>Thesis committee</vt:lpstr>
      <vt:lpstr>Collaborators</vt:lpstr>
      <vt:lpstr>My research motto</vt:lpstr>
      <vt:lpstr>Paving a path for simplifying  CPU-GPU coherence</vt:lpstr>
      <vt:lpstr>Discrete CPU-GPU systems</vt:lpstr>
      <vt:lpstr>Why CPU-GPU cache coherence?</vt:lpstr>
      <vt:lpstr>CPU-GPU HW cache coherence is DIFFICULT</vt:lpstr>
      <vt:lpstr>CPU-GPU HW cache coherence is DIFFICULT</vt:lpstr>
      <vt:lpstr>Goal: Simplify CPU-GPU coherence design</vt:lpstr>
      <vt:lpstr>Selective GPU Caching: Principles</vt:lpstr>
      <vt:lpstr>Performance vs Design complexity trade-off</vt:lpstr>
      <vt:lpstr>Performance enhancements to Selective Caching</vt:lpstr>
      <vt:lpstr>Performance enhancements to Selective Caching</vt:lpstr>
      <vt:lpstr>Request Coalescing: Captures spatial locality</vt:lpstr>
      <vt:lpstr>Request Coalescing: Performance</vt:lpstr>
      <vt:lpstr>Performance enhancements to Selective Caching</vt:lpstr>
      <vt:lpstr>CPU-side Client Cache: Capture temporal locality</vt:lpstr>
      <vt:lpstr>CPU-side Client Cache: Performance</vt:lpstr>
      <vt:lpstr>Performance enhancements to Selective Caching</vt:lpstr>
      <vt:lpstr>Data over-fetch across CPU-GPU interconnect</vt:lpstr>
      <vt:lpstr>Variable size link transfers: Key Ideas</vt:lpstr>
      <vt:lpstr>Variable size link transfer: Impact on traffic</vt:lpstr>
      <vt:lpstr>Conclusion: Selective Caching</vt:lpstr>
      <vt:lpstr>Selective GPU caching with HW changes</vt:lpstr>
      <vt:lpstr>Does GPU have to avoid caching CPU memory?</vt:lpstr>
      <vt:lpstr>Promiscuous Read-only Caching: SW mechanism</vt:lpstr>
      <vt:lpstr>HW Selective Caching – all workloads</vt:lpstr>
      <vt:lpstr>Promiscuous Read-only Caching</vt:lpstr>
      <vt:lpstr>Data Over-fetch across CPU-GPU interconnect</vt:lpstr>
      <vt:lpstr>Problem!</vt:lpstr>
      <vt:lpstr>CPU-GPU heterogeneous systems</vt:lpstr>
      <vt:lpstr>Discrete CPU-GPUs</vt:lpstr>
      <vt:lpstr>Heterogeneous Memory Systems</vt:lpstr>
      <vt:lpstr>Why build heterogeneous memory systems?</vt:lpstr>
      <vt:lpstr>Cold data in applications with huge pages</vt:lpstr>
      <vt:lpstr>How much slowdown is tolerable?</vt:lpstr>
      <vt:lpstr>Thesis statement</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Microsoft Office User</cp:lastModifiedBy>
  <cp:revision>4521</cp:revision>
  <cp:lastPrinted>2016-11-28T16:56:32Z</cp:lastPrinted>
  <dcterms:created xsi:type="dcterms:W3CDTF">2008-01-24T03:11:41Z</dcterms:created>
  <dcterms:modified xsi:type="dcterms:W3CDTF">2017-02-13T04:11:10Z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0x010100B62BB8669087B84586279FC58A8C3583</vt:lpwstr>
  </property>
</Properties>
</file>